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2" d="100"/>
          <a:sy n="52" d="100"/>
        </p:scale>
        <p:origin x="-16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January 15,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January 15,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January 15,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January 15,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January 15, 2015</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January 15,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January 15,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January 15, 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January 15,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January 15,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January 15,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January 15, 2015</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sldNum="0"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8260731" cy="4571999"/>
          </a:xfrm>
        </p:spPr>
        <p:txBody>
          <a:bodyPr/>
          <a:lstStyle/>
          <a:p>
            <a:r>
              <a:rPr lang="en-US" sz="6600" b="1" dirty="0" smtClean="0"/>
              <a:t>The ABLE Act</a:t>
            </a:r>
            <a:endParaRPr lang="en-US" sz="6600" b="1" dirty="0"/>
          </a:p>
        </p:txBody>
      </p:sp>
      <p:sp>
        <p:nvSpPr>
          <p:cNvPr id="3" name="Subtitle 2"/>
          <p:cNvSpPr>
            <a:spLocks noGrp="1"/>
          </p:cNvSpPr>
          <p:nvPr>
            <p:ph type="subTitle" idx="1"/>
          </p:nvPr>
        </p:nvSpPr>
        <p:spPr>
          <a:xfrm>
            <a:off x="457200" y="3546675"/>
            <a:ext cx="6858000" cy="2168325"/>
          </a:xfrm>
        </p:spPr>
        <p:txBody>
          <a:bodyPr>
            <a:normAutofit lnSpcReduction="10000"/>
          </a:bodyPr>
          <a:lstStyle/>
          <a:p>
            <a:r>
              <a:rPr lang="en-US" dirty="0" smtClean="0"/>
              <a:t>Creating a better life for people and their families</a:t>
            </a:r>
          </a:p>
          <a:p>
            <a:endParaRPr lang="en-US" dirty="0" smtClean="0"/>
          </a:p>
          <a:p>
            <a:endParaRPr lang="en-US" dirty="0"/>
          </a:p>
          <a:p>
            <a:r>
              <a:rPr lang="en-US" dirty="0" smtClean="0"/>
              <a:t>Thanks to </a:t>
            </a:r>
            <a:r>
              <a:rPr lang="en-US" dirty="0" err="1" smtClean="0"/>
              <a:t>NDSS.org</a:t>
            </a:r>
            <a:r>
              <a:rPr lang="en-US" dirty="0" smtClean="0"/>
              <a:t> </a:t>
            </a:r>
            <a:r>
              <a:rPr lang="en-US" smtClean="0"/>
              <a:t>for </a:t>
            </a:r>
            <a:r>
              <a:rPr lang="en-US" smtClean="0"/>
              <a:t>their </a:t>
            </a:r>
            <a:r>
              <a:rPr lang="en-US" dirty="0" smtClean="0"/>
              <a:t>original information</a:t>
            </a:r>
            <a:endParaRPr lang="en-US" dirty="0"/>
          </a:p>
        </p:txBody>
      </p:sp>
    </p:spTree>
    <p:extLst>
      <p:ext uri="{BB962C8B-B14F-4D97-AF65-F5344CB8AC3E}">
        <p14:creationId xmlns:p14="http://schemas.microsoft.com/office/powerpoint/2010/main" val="125204696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5. Which expenses are allowed by ABLE accounts?</a:t>
            </a:r>
          </a:p>
        </p:txBody>
      </p:sp>
      <p:sp>
        <p:nvSpPr>
          <p:cNvPr id="3" name="Content Placeholder 2"/>
          <p:cNvSpPr>
            <a:spLocks noGrp="1"/>
          </p:cNvSpPr>
          <p:nvPr>
            <p:ph idx="1"/>
          </p:nvPr>
        </p:nvSpPr>
        <p:spPr/>
        <p:txBody>
          <a:bodyPr>
            <a:normAutofit/>
          </a:bodyPr>
          <a:lstStyle/>
          <a:p>
            <a:pPr marL="342900" indent="-342900">
              <a:buFont typeface="Arial"/>
              <a:buChar char="•"/>
            </a:pPr>
            <a:r>
              <a:rPr lang="en-US" dirty="0"/>
              <a:t>A "qualified disability expense" means any expense related to the designated beneficiary as a result of living a life with disabilities. These include education, housing, transportation, employment training and support, assistive technology, personal support services, health care expenses, financial management and administrative services and other expenses which will be further described in regulations to be developed in 2015 by the Treasury Department.</a:t>
            </a:r>
          </a:p>
          <a:p>
            <a:pPr marL="342900" indent="-342900">
              <a:buFont typeface="Arial"/>
              <a:buChar char="•"/>
            </a:pPr>
            <a:endParaRPr lang="en-US" dirty="0"/>
          </a:p>
        </p:txBody>
      </p:sp>
    </p:spTree>
    <p:extLst>
      <p:ext uri="{BB962C8B-B14F-4D97-AF65-F5344CB8AC3E}">
        <p14:creationId xmlns:p14="http://schemas.microsoft.com/office/powerpoint/2010/main" val="2814616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6. Where do I go to open an ABLE account?</a:t>
            </a:r>
          </a:p>
        </p:txBody>
      </p:sp>
      <p:sp>
        <p:nvSpPr>
          <p:cNvPr id="3" name="Content Placeholder 2"/>
          <p:cNvSpPr>
            <a:spLocks noGrp="1"/>
          </p:cNvSpPr>
          <p:nvPr>
            <p:ph idx="1"/>
          </p:nvPr>
        </p:nvSpPr>
        <p:spPr/>
        <p:txBody>
          <a:bodyPr/>
          <a:lstStyle/>
          <a:p>
            <a:pPr marL="342900" indent="-342900">
              <a:buFont typeface="Arial"/>
              <a:buChar char="•"/>
            </a:pPr>
            <a:r>
              <a:rPr lang="en-US" dirty="0"/>
              <a:t>Each state is responsible for establishing and operating an ABLE program. </a:t>
            </a:r>
          </a:p>
          <a:p>
            <a:pPr marL="342900" indent="-342900">
              <a:buFont typeface="Arial"/>
              <a:buChar char="•"/>
            </a:pPr>
            <a:endParaRPr lang="en-US" dirty="0" smtClean="0"/>
          </a:p>
          <a:p>
            <a:pPr marL="342900" indent="-342900">
              <a:buFont typeface="Arial"/>
              <a:buChar char="•"/>
            </a:pPr>
            <a:endParaRPr lang="en-US" dirty="0"/>
          </a:p>
        </p:txBody>
      </p:sp>
    </p:spTree>
    <p:extLst>
      <p:ext uri="{BB962C8B-B14F-4D97-AF65-F5344CB8AC3E}">
        <p14:creationId xmlns:p14="http://schemas.microsoft.com/office/powerpoint/2010/main" val="293701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Rules</a:t>
            </a:r>
            <a:endParaRPr lang="en-US" dirty="0"/>
          </a:p>
        </p:txBody>
      </p:sp>
      <p:sp>
        <p:nvSpPr>
          <p:cNvPr id="3" name="Content Placeholder 2"/>
          <p:cNvSpPr>
            <a:spLocks noGrp="1"/>
          </p:cNvSpPr>
          <p:nvPr>
            <p:ph idx="1"/>
          </p:nvPr>
        </p:nvSpPr>
        <p:spPr/>
        <p:txBody>
          <a:bodyPr>
            <a:normAutofit/>
          </a:bodyPr>
          <a:lstStyle/>
          <a:p>
            <a:pPr marL="342900" indent="-342900">
              <a:buFont typeface="Arial"/>
              <a:buChar char="•"/>
            </a:pPr>
            <a:r>
              <a:rPr lang="en-US" dirty="0"/>
              <a:t>The ABLE Act limits the opportunity to one ABLE account per eligible individual. </a:t>
            </a:r>
          </a:p>
          <a:p>
            <a:pPr marL="342900" indent="-342900">
              <a:buFont typeface="Arial"/>
              <a:buChar char="•"/>
            </a:pPr>
            <a:r>
              <a:rPr lang="en-US" dirty="0"/>
              <a:t>Like state 529 college savings plans, states are likely to offer qualified individuals and families multiple options to establish ABLE accounts with varied investment </a:t>
            </a:r>
            <a:r>
              <a:rPr lang="en-US" dirty="0" smtClean="0"/>
              <a:t>strategies</a:t>
            </a:r>
          </a:p>
          <a:p>
            <a:pPr marL="342900" indent="-342900">
              <a:buFont typeface="Arial"/>
              <a:buChar char="•"/>
            </a:pPr>
            <a:r>
              <a:rPr lang="en-US" dirty="0"/>
              <a:t>An ABLE Account will provide more choice and control for the beneficiary and family. Cost of establishing an account will be considerably less than either a Special Needs Trust (SNT) or Pooled Income Trust. With an ABLE account, account owners will have the ability to control their funds and, if circumstances change, still have other options available to them. </a:t>
            </a:r>
          </a:p>
        </p:txBody>
      </p:sp>
    </p:spTree>
    <p:extLst>
      <p:ext uri="{BB962C8B-B14F-4D97-AF65-F5344CB8AC3E}">
        <p14:creationId xmlns:p14="http://schemas.microsoft.com/office/powerpoint/2010/main" val="4125985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dirty="0"/>
              <a:t>ABLE Act will allow individuals and families of children with disabilities to save money for many disability related expenses such as education, transportation, or employment without jeopardizing important health or income supports. </a:t>
            </a:r>
            <a:endParaRPr lang="en-US" dirty="0" smtClean="0"/>
          </a:p>
          <a:p>
            <a:pPr marL="342900" indent="-342900">
              <a:buFont typeface="Arial"/>
              <a:buChar char="•"/>
            </a:pPr>
            <a:r>
              <a:rPr lang="en-US" dirty="0" smtClean="0"/>
              <a:t>ABLE accounts do not count as part of the $2,000 resource limit</a:t>
            </a:r>
            <a:r>
              <a:rPr lang="en-US" dirty="0" smtClean="0"/>
              <a:t> </a:t>
            </a:r>
            <a:endParaRPr lang="en-US" dirty="0"/>
          </a:p>
          <a:p>
            <a:endParaRPr lang="en-US" dirty="0"/>
          </a:p>
        </p:txBody>
      </p:sp>
    </p:spTree>
    <p:extLst>
      <p:ext uri="{BB962C8B-B14F-4D97-AF65-F5344CB8AC3E}">
        <p14:creationId xmlns:p14="http://schemas.microsoft.com/office/powerpoint/2010/main" val="111605988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indent="-342900">
              <a:buFont typeface="Arial"/>
              <a:buChar char="•"/>
            </a:pPr>
            <a:r>
              <a:rPr lang="en-US" dirty="0"/>
              <a:t>The bill aims to ease financial strains faced by individuals with disabilities by making tax-free savings accounts available to cover qualified expenses such as education, housing</a:t>
            </a:r>
            <a:r>
              <a:rPr lang="en-US" dirty="0" smtClean="0"/>
              <a:t>, employment, </a:t>
            </a:r>
            <a:r>
              <a:rPr lang="en-US" dirty="0"/>
              <a:t>and transportation. </a:t>
            </a:r>
          </a:p>
        </p:txBody>
      </p:sp>
    </p:spTree>
    <p:extLst>
      <p:ext uri="{BB962C8B-B14F-4D97-AF65-F5344CB8AC3E}">
        <p14:creationId xmlns:p14="http://schemas.microsoft.com/office/powerpoint/2010/main" val="246060761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42900" indent="-342900">
              <a:buFont typeface="Arial"/>
              <a:buChar char="•"/>
            </a:pPr>
            <a:r>
              <a:rPr lang="en-US" dirty="0"/>
              <a:t>An ABLE account could fund a variety of essential expenses for individuals, including medical and dental care, education, community based supports, employment training, assistive technology, housing, and </a:t>
            </a:r>
            <a:r>
              <a:rPr lang="en-US" dirty="0" smtClean="0"/>
              <a:t>transportation</a:t>
            </a:r>
            <a:endParaRPr lang="en-US" dirty="0"/>
          </a:p>
        </p:txBody>
      </p:sp>
    </p:spTree>
    <p:extLst>
      <p:ext uri="{BB962C8B-B14F-4D97-AF65-F5344CB8AC3E}">
        <p14:creationId xmlns:p14="http://schemas.microsoft.com/office/powerpoint/2010/main" val="3975533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What is an ABLE account?</a:t>
            </a:r>
          </a:p>
        </p:txBody>
      </p:sp>
      <p:sp>
        <p:nvSpPr>
          <p:cNvPr id="3" name="Content Placeholder 2"/>
          <p:cNvSpPr>
            <a:spLocks noGrp="1"/>
          </p:cNvSpPr>
          <p:nvPr>
            <p:ph idx="1"/>
          </p:nvPr>
        </p:nvSpPr>
        <p:spPr/>
        <p:txBody>
          <a:bodyPr/>
          <a:lstStyle/>
          <a:p>
            <a:pPr marL="342900" indent="-342900">
              <a:buFont typeface="Arial"/>
              <a:buChar char="•"/>
            </a:pPr>
            <a:r>
              <a:rPr lang="en-US" dirty="0"/>
              <a:t>ABLE Accounts, which are tax-advantaged savings accounts for individuals with disabilities and their families, will be created as a result of the passage of the ABLE Act of 2014</a:t>
            </a:r>
            <a:r>
              <a:rPr lang="en-US" dirty="0" smtClean="0"/>
              <a:t>.</a:t>
            </a:r>
          </a:p>
          <a:p>
            <a:pPr marL="342900" indent="-342900">
              <a:buFont typeface="Arial"/>
              <a:buChar char="•"/>
            </a:pPr>
            <a:r>
              <a:rPr lang="en-US" dirty="0"/>
              <a:t>Contributions to the account made by any person (the account beneficiary, family and friends) would not be tax </a:t>
            </a:r>
            <a:r>
              <a:rPr lang="en-US" dirty="0" smtClean="0"/>
              <a:t>deductible</a:t>
            </a:r>
            <a:endParaRPr lang="en-US" dirty="0"/>
          </a:p>
        </p:txBody>
      </p:sp>
    </p:spTree>
    <p:extLst>
      <p:ext uri="{BB962C8B-B14F-4D97-AF65-F5344CB8AC3E}">
        <p14:creationId xmlns:p14="http://schemas.microsoft.com/office/powerpoint/2010/main" val="1904331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Why the need for ABLE accounts?</a:t>
            </a:r>
          </a:p>
        </p:txBody>
      </p:sp>
      <p:sp>
        <p:nvSpPr>
          <p:cNvPr id="3" name="Content Placeholder 2"/>
          <p:cNvSpPr>
            <a:spLocks noGrp="1"/>
          </p:cNvSpPr>
          <p:nvPr>
            <p:ph idx="1"/>
          </p:nvPr>
        </p:nvSpPr>
        <p:spPr/>
        <p:txBody>
          <a:bodyPr/>
          <a:lstStyle/>
          <a:p>
            <a:pPr marL="342900" indent="-342900">
              <a:buFont typeface="Arial"/>
              <a:buChar char="•"/>
            </a:pPr>
            <a:r>
              <a:rPr lang="en-US" dirty="0"/>
              <a:t>Eligibility for these public benefits (SSI, SNAP, Medicaid) require meeting a means or resource test that limits eligibility to individuals to report more than $2,000 in cash savings, retirement funds and other items of significant value. </a:t>
            </a:r>
          </a:p>
          <a:p>
            <a:pPr marL="342900" indent="-342900">
              <a:buFont typeface="Arial"/>
              <a:buChar char="•"/>
            </a:pPr>
            <a:r>
              <a:rPr lang="en-US" dirty="0"/>
              <a:t>For the first time, eligible individuals and families will be allowed to establish ABLE savings accounts that will not affect their eligibility for SSI, Medicaid and other public benefits. </a:t>
            </a:r>
          </a:p>
        </p:txBody>
      </p:sp>
    </p:spTree>
    <p:extLst>
      <p:ext uri="{BB962C8B-B14F-4D97-AF65-F5344CB8AC3E}">
        <p14:creationId xmlns:p14="http://schemas.microsoft.com/office/powerpoint/2010/main" val="2385937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a:t>
            </a:r>
            <a:r>
              <a:rPr lang="en-US" dirty="0" smtClean="0"/>
              <a:t>Who is </a:t>
            </a:r>
            <a:r>
              <a:rPr lang="en-US" dirty="0"/>
              <a:t>eligible for an ABLE account?</a:t>
            </a:r>
          </a:p>
        </p:txBody>
      </p:sp>
      <p:sp>
        <p:nvSpPr>
          <p:cNvPr id="3" name="Content Placeholder 2"/>
          <p:cNvSpPr>
            <a:spLocks noGrp="1"/>
          </p:cNvSpPr>
          <p:nvPr>
            <p:ph idx="1"/>
          </p:nvPr>
        </p:nvSpPr>
        <p:spPr/>
        <p:txBody>
          <a:bodyPr/>
          <a:lstStyle/>
          <a:p>
            <a:pPr marL="342900" indent="-342900">
              <a:buFont typeface="Arial"/>
              <a:buChar char="•"/>
            </a:pPr>
            <a:r>
              <a:rPr lang="en-US" dirty="0" smtClean="0"/>
              <a:t>The </a:t>
            </a:r>
            <a:r>
              <a:rPr lang="en-US" dirty="0"/>
              <a:t>ABLE Act limits eligibility to individuals with significant disabilities with an age of onset of disability before turning </a:t>
            </a:r>
            <a:r>
              <a:rPr lang="en-US" dirty="0" smtClean="0"/>
              <a:t>26</a:t>
            </a:r>
          </a:p>
          <a:p>
            <a:pPr marL="342900" indent="-342900">
              <a:buFont typeface="Arial"/>
              <a:buChar char="•"/>
            </a:pPr>
            <a:r>
              <a:rPr lang="en-US" dirty="0"/>
              <a:t>If you meet this criteria and are also receiving benefits already under SSI and/or SSDI, you are automatically eligible to establish an ABLE account. </a:t>
            </a:r>
          </a:p>
        </p:txBody>
      </p:sp>
    </p:spTree>
    <p:extLst>
      <p:ext uri="{BB962C8B-B14F-4D97-AF65-F5344CB8AC3E}">
        <p14:creationId xmlns:p14="http://schemas.microsoft.com/office/powerpoint/2010/main" val="191897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2036588"/>
          </a:xfrm>
        </p:spPr>
        <p:txBody>
          <a:bodyPr>
            <a:normAutofit fontScale="90000"/>
          </a:bodyPr>
          <a:lstStyle/>
          <a:p>
            <a:r>
              <a:rPr lang="en-US" dirty="0"/>
              <a:t>4. Are there limits to how much money can be put in an ABLE </a:t>
            </a:r>
            <a:r>
              <a:rPr lang="en-US" dirty="0" smtClean="0"/>
              <a:t>account?</a:t>
            </a:r>
            <a:endParaRPr lang="en-US" dirty="0"/>
          </a:p>
        </p:txBody>
      </p:sp>
      <p:sp>
        <p:nvSpPr>
          <p:cNvPr id="3" name="Content Placeholder 2"/>
          <p:cNvSpPr>
            <a:spLocks noGrp="1"/>
          </p:cNvSpPr>
          <p:nvPr>
            <p:ph idx="1"/>
          </p:nvPr>
        </p:nvSpPr>
        <p:spPr>
          <a:xfrm>
            <a:off x="457200" y="2408236"/>
            <a:ext cx="7620000" cy="3717927"/>
          </a:xfrm>
        </p:spPr>
        <p:txBody>
          <a:bodyPr/>
          <a:lstStyle/>
          <a:p>
            <a:pPr marL="342900" indent="-342900">
              <a:buFont typeface="Arial"/>
              <a:buChar char="•"/>
            </a:pPr>
            <a:r>
              <a:rPr lang="en-US" dirty="0" smtClean="0"/>
              <a:t>The </a:t>
            </a:r>
            <a:r>
              <a:rPr lang="en-US" dirty="0"/>
              <a:t>total annual contributions by all participating individuals, including family and friends, is $14,000. The amount will be adjusted annually for inflation. </a:t>
            </a:r>
            <a:endParaRPr lang="en-US" dirty="0" smtClean="0"/>
          </a:p>
          <a:p>
            <a:pPr marL="342900" indent="-342900">
              <a:buFont typeface="Arial"/>
              <a:buChar char="•"/>
            </a:pPr>
            <a:r>
              <a:rPr lang="en-US" dirty="0" smtClean="0"/>
              <a:t>The </a:t>
            </a:r>
            <a:r>
              <a:rPr lang="en-US" dirty="0"/>
              <a:t>total limit over time that could be made to an ABLE account will be subject to the individual state and their limit for education-related 529 savings accounts. Many states have set this limit at more than $300,000 per plan. </a:t>
            </a:r>
          </a:p>
          <a:p>
            <a:pPr marL="342900" indent="-342900">
              <a:buFont typeface="Arial"/>
              <a:buChar char="•"/>
            </a:pPr>
            <a:endParaRPr lang="en-US" dirty="0"/>
          </a:p>
        </p:txBody>
      </p:sp>
    </p:spTree>
    <p:extLst>
      <p:ext uri="{BB962C8B-B14F-4D97-AF65-F5344CB8AC3E}">
        <p14:creationId xmlns:p14="http://schemas.microsoft.com/office/powerpoint/2010/main" val="573598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460288"/>
          </a:xfrm>
        </p:spPr>
        <p:txBody>
          <a:bodyPr>
            <a:normAutofit fontScale="90000"/>
          </a:bodyPr>
          <a:lstStyle/>
          <a:p>
            <a:endParaRPr lang="en-US" dirty="0"/>
          </a:p>
        </p:txBody>
      </p:sp>
      <p:sp>
        <p:nvSpPr>
          <p:cNvPr id="3" name="Content Placeholder 2"/>
          <p:cNvSpPr>
            <a:spLocks noGrp="1"/>
          </p:cNvSpPr>
          <p:nvPr>
            <p:ph idx="1"/>
          </p:nvPr>
        </p:nvSpPr>
        <p:spPr>
          <a:xfrm>
            <a:off x="457200" y="853830"/>
            <a:ext cx="7620000" cy="5272334"/>
          </a:xfrm>
        </p:spPr>
        <p:txBody>
          <a:bodyPr/>
          <a:lstStyle/>
          <a:p>
            <a:r>
              <a:rPr lang="en-US" dirty="0" smtClean="0"/>
              <a:t>For individuals </a:t>
            </a:r>
            <a:r>
              <a:rPr lang="en-US" dirty="0"/>
              <a:t>with disabilities who are recipients of SSI and Medicaid, the ABLE Act sets some further </a:t>
            </a:r>
            <a:r>
              <a:rPr lang="en-US" dirty="0" smtClean="0"/>
              <a:t>some further limitations:</a:t>
            </a:r>
          </a:p>
          <a:p>
            <a:pPr marL="342900" indent="-342900">
              <a:buFont typeface="Arial"/>
              <a:buChar char="•"/>
            </a:pPr>
            <a:r>
              <a:rPr lang="en-US" dirty="0"/>
              <a:t> The first $100,000 in ABLE accounts would be exempted from the SSI $2,000 individual resource limit. </a:t>
            </a:r>
            <a:endParaRPr lang="en-US" dirty="0" smtClean="0"/>
          </a:p>
          <a:p>
            <a:pPr marL="342900" indent="-342900">
              <a:buFont typeface="Arial"/>
              <a:buChar char="•"/>
            </a:pPr>
            <a:r>
              <a:rPr lang="en-US" dirty="0"/>
              <a:t>when an ABLE account exceeds $100,000, the beneficiary would be suspended from eligibility for SSI benefits and no longer receive that monthly income. However, the beneficiary would continue to be eligible for Medicaid. </a:t>
            </a:r>
            <a:r>
              <a:rPr lang="en-US" dirty="0" smtClean="0"/>
              <a:t>-</a:t>
            </a:r>
            <a:endParaRPr lang="en-US" dirty="0"/>
          </a:p>
        </p:txBody>
      </p:sp>
    </p:spTree>
    <p:extLst>
      <p:ext uri="{BB962C8B-B14F-4D97-AF65-F5344CB8AC3E}">
        <p14:creationId xmlns:p14="http://schemas.microsoft.com/office/powerpoint/2010/main" val="3819882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Essential.thmx</Template>
  <TotalTime>107</TotalTime>
  <Words>730</Words>
  <Application>Microsoft Macintosh PowerPoint</Application>
  <PresentationFormat>On-screen Show (4:3)</PresentationFormat>
  <Paragraphs>32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Essential</vt:lpstr>
      <vt:lpstr>The ABLE Act</vt:lpstr>
      <vt:lpstr>PowerPoint Presentation</vt:lpstr>
      <vt:lpstr>PowerPoint Presentation</vt:lpstr>
      <vt:lpstr>PowerPoint Presentation</vt:lpstr>
      <vt:lpstr>1. What is an ABLE account?</vt:lpstr>
      <vt:lpstr>2. Why the need for ABLE accounts?</vt:lpstr>
      <vt:lpstr>3. Who is eligible for an ABLE account?</vt:lpstr>
      <vt:lpstr>4. Are there limits to how much money can be put in an ABLE account?</vt:lpstr>
      <vt:lpstr>PowerPoint Presentation</vt:lpstr>
      <vt:lpstr>5. Which expenses are allowed by ABLE accounts?</vt:lpstr>
      <vt:lpstr>6. Where do I go to open an ABLE account?</vt:lpstr>
      <vt:lpstr>Other Rules</vt:lpstr>
    </vt:vector>
  </TitlesOfParts>
  <Company>UCDUAA/Roberts Consulting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ABLE Act</dc:title>
  <dc:creator>B. Roger Shelley</dc:creator>
  <cp:lastModifiedBy>B. Roger Shelley</cp:lastModifiedBy>
  <cp:revision>27</cp:revision>
  <dcterms:created xsi:type="dcterms:W3CDTF">2015-01-14T16:58:45Z</dcterms:created>
  <dcterms:modified xsi:type="dcterms:W3CDTF">2015-01-15T17:48:24Z</dcterms:modified>
</cp:coreProperties>
</file>