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3"/>
  </p:handoutMasterIdLst>
  <p:sldIdLst>
    <p:sldId id="256" r:id="rId2"/>
    <p:sldId id="275" r:id="rId3"/>
    <p:sldId id="276" r:id="rId4"/>
    <p:sldId id="277" r:id="rId5"/>
    <p:sldId id="278" r:id="rId6"/>
    <p:sldId id="258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3168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ECEB-72C8-9649-8747-C1FFEF50695F}" type="datetimeFigureOut">
              <a:rPr lang="en-US" smtClean="0"/>
              <a:t>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3CD1-A791-E441-B266-D88A990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9375DC6-22E0-0E4D-B8CA-B50C082180AD}" type="datetimeFigureOut">
              <a:rPr lang="en-US" smtClean="0"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Self-Employment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Shreds and Vending</a:t>
            </a:r>
            <a:endParaRPr lang="en-US" dirty="0"/>
          </a:p>
        </p:txBody>
      </p:sp>
      <p:pic>
        <p:nvPicPr>
          <p:cNvPr id="4" name="Picture 3" descr="pict2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25" y="312415"/>
            <a:ext cx="2517160" cy="1887870"/>
          </a:xfrm>
          <a:prstGeom prst="rect">
            <a:avLst/>
          </a:prstGeom>
        </p:spPr>
      </p:pic>
      <p:pic>
        <p:nvPicPr>
          <p:cNvPr id="5" name="Picture 4" descr="FB_phot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6" y="5266083"/>
            <a:ext cx="1382514" cy="1265793"/>
          </a:xfrm>
          <a:prstGeom prst="rect">
            <a:avLst/>
          </a:prstGeom>
        </p:spPr>
      </p:pic>
      <p:pic>
        <p:nvPicPr>
          <p:cNvPr id="6" name="Picture 5" descr="CHD col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6695641" y="5879592"/>
            <a:ext cx="1963727" cy="54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44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Differences Between Self-Employment &amp;</a:t>
            </a:r>
            <a:br>
              <a:rPr lang="en-US" dirty="0" smtClean="0"/>
            </a:br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increasing equity in business for later sale</a:t>
            </a:r>
          </a:p>
          <a:p>
            <a:r>
              <a:rPr lang="en-US" dirty="0" smtClean="0"/>
              <a:t>One person/one job approach</a:t>
            </a:r>
          </a:p>
          <a:p>
            <a:r>
              <a:rPr lang="en-US" dirty="0" smtClean="0"/>
              <a:t>Lesser business plan</a:t>
            </a:r>
          </a:p>
          <a:p>
            <a:r>
              <a:rPr lang="en-US" dirty="0" smtClean="0"/>
              <a:t>Initially, no employees</a:t>
            </a:r>
          </a:p>
          <a:p>
            <a:r>
              <a:rPr lang="en-US" dirty="0" smtClean="0"/>
              <a:t>Sole proprietorships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Self-Employment &amp;</a:t>
            </a:r>
            <a:br>
              <a:rPr lang="en-US" dirty="0" smtClean="0"/>
            </a:br>
            <a:r>
              <a:rPr lang="en-US" dirty="0" smtClean="0"/>
              <a:t>Social Security Work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Funding:</a:t>
            </a:r>
          </a:p>
          <a:p>
            <a:r>
              <a:rPr lang="en-US" dirty="0" smtClean="0"/>
              <a:t>Plans to Achieve Self Support (PASS)</a:t>
            </a:r>
          </a:p>
          <a:p>
            <a:r>
              <a:rPr lang="en-US" dirty="0" smtClean="0"/>
              <a:t>Impairment Related Work Incentives</a:t>
            </a:r>
          </a:p>
          <a:p>
            <a:r>
              <a:rPr lang="en-US" dirty="0" smtClean="0"/>
              <a:t>Property Essential to Self Support (PESS)</a:t>
            </a:r>
          </a:p>
          <a:p>
            <a:endParaRPr lang="en-US" dirty="0"/>
          </a:p>
          <a:p>
            <a:r>
              <a:rPr lang="en-US" b="1" u="sng" dirty="0" smtClean="0"/>
              <a:t>Work Trials</a:t>
            </a:r>
          </a:p>
          <a:p>
            <a:r>
              <a:rPr lang="en-US" dirty="0" smtClean="0"/>
              <a:t>9 month trial work period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338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Self-Employment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indicators of Self-Employment success?</a:t>
            </a:r>
          </a:p>
          <a:p>
            <a:r>
              <a:rPr lang="en-US" dirty="0" smtClean="0"/>
              <a:t>Family background and support</a:t>
            </a:r>
          </a:p>
          <a:p>
            <a:r>
              <a:rPr lang="en-US" dirty="0" smtClean="0"/>
              <a:t>Utilization of person-centered, strengths-based approach</a:t>
            </a:r>
          </a:p>
          <a:p>
            <a:r>
              <a:rPr lang="en-US" dirty="0" smtClean="0"/>
              <a:t>Discovery indications of skill, interests and priorities not satisfied by typical, wage employment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255" y="894425"/>
            <a:ext cx="94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2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Supports &amp;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Most Important!</a:t>
            </a:r>
          </a:p>
          <a:p>
            <a:r>
              <a:rPr lang="en-US" dirty="0" smtClean="0"/>
              <a:t>Development of a strong and dedicated employment team</a:t>
            </a:r>
          </a:p>
          <a:p>
            <a:r>
              <a:rPr lang="en-US" dirty="0" smtClean="0"/>
              <a:t>Team members are requested to contribute direct support to business</a:t>
            </a:r>
          </a:p>
          <a:p>
            <a:r>
              <a:rPr lang="en-US" dirty="0" smtClean="0"/>
              <a:t>Team members use their social capital and personal  networks to support and further business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6170" y="858648"/>
            <a:ext cx="135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51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or Service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what, specifically, are you selling?</a:t>
            </a:r>
          </a:p>
          <a:p>
            <a:r>
              <a:rPr lang="en-US" dirty="0" smtClean="0"/>
              <a:t>Product and price may be dictated by the person’s background, interests and personal values</a:t>
            </a:r>
          </a:p>
          <a:p>
            <a:r>
              <a:rPr lang="en-US" dirty="0" smtClean="0"/>
              <a:t>Modification of product may be dictated by markets, logistics or expenses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8285" y="787094"/>
            <a:ext cx="14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48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Keith </a:t>
            </a:r>
            <a:r>
              <a:rPr lang="en-US" dirty="0" err="1" smtClean="0"/>
              <a:t>Yellowrobe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733428"/>
            <a:ext cx="180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Keith’s</a:t>
            </a:r>
          </a:p>
          <a:p>
            <a:r>
              <a:rPr lang="en-US" sz="2000" b="1" dirty="0" smtClean="0"/>
              <a:t>Candies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Keith’s Candies</a:t>
            </a:r>
          </a:p>
          <a:p>
            <a:r>
              <a:rPr lang="en-US" dirty="0" smtClean="0"/>
              <a:t>Small vending business </a:t>
            </a:r>
          </a:p>
          <a:p>
            <a:r>
              <a:rPr lang="en-US" dirty="0" smtClean="0"/>
              <a:t>$.25/candy</a:t>
            </a:r>
          </a:p>
          <a:p>
            <a:r>
              <a:rPr lang="en-US" dirty="0" smtClean="0"/>
              <a:t>Dedicated support from organization. &gt; employee</a:t>
            </a:r>
          </a:p>
          <a:p>
            <a:r>
              <a:rPr lang="en-US" dirty="0" smtClean="0"/>
              <a:t>2+ years in operation</a:t>
            </a:r>
          </a:p>
        </p:txBody>
      </p:sp>
    </p:spTree>
    <p:extLst>
      <p:ext uri="{BB962C8B-B14F-4D97-AF65-F5344CB8AC3E}">
        <p14:creationId xmlns:p14="http://schemas.microsoft.com/office/powerpoint/2010/main" val="302897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Build/offer the product and see who buys</a:t>
            </a:r>
          </a:p>
          <a:p>
            <a:r>
              <a:rPr lang="en-US" dirty="0" smtClean="0"/>
              <a:t>Select initial customer population</a:t>
            </a:r>
          </a:p>
          <a:p>
            <a:r>
              <a:rPr lang="en-US" dirty="0" smtClean="0"/>
              <a:t>Plan to reach customer population/expenses</a:t>
            </a:r>
          </a:p>
          <a:p>
            <a:r>
              <a:rPr lang="en-US" dirty="0" smtClean="0"/>
              <a:t>Ability and flexibility to modify strategy as business activity progresses</a:t>
            </a:r>
          </a:p>
          <a:p>
            <a:r>
              <a:rPr lang="en-US" dirty="0" smtClean="0"/>
              <a:t>Acquainting yourself with your “competitors” and using them for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6742" y="769205"/>
            <a:ext cx="1480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509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Combat low valuation of your time and contribution to the self-employment goal</a:t>
            </a:r>
          </a:p>
          <a:p>
            <a:r>
              <a:rPr lang="en-US" dirty="0" smtClean="0"/>
              <a:t>You may want to check other businesses prices out for similar products or services</a:t>
            </a:r>
          </a:p>
          <a:p>
            <a:r>
              <a:rPr lang="en-US" dirty="0" smtClean="0"/>
              <a:t>Modify product or service to correspond to competitors, if necessary (price, time, or quality)</a:t>
            </a:r>
          </a:p>
          <a:p>
            <a:r>
              <a:rPr lang="en-US" dirty="0" smtClean="0"/>
              <a:t>Make sure to pay yourself enough!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3086" y="751317"/>
            <a:ext cx="149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45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Your Goal and the Business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3086" y="661874"/>
            <a:ext cx="133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6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plans</a:t>
            </a:r>
          </a:p>
          <a:p>
            <a:r>
              <a:rPr lang="en-US" dirty="0" smtClean="0"/>
              <a:t>Microenterprise Grant(CHD)</a:t>
            </a:r>
          </a:p>
          <a:p>
            <a:r>
              <a:rPr lang="en-US" dirty="0" smtClean="0"/>
              <a:t>DVR</a:t>
            </a:r>
          </a:p>
          <a:p>
            <a:r>
              <a:rPr lang="en-US" dirty="0" smtClean="0"/>
              <a:t>Personal resources</a:t>
            </a:r>
          </a:p>
          <a:p>
            <a:r>
              <a:rPr lang="en-US" dirty="0" smtClean="0"/>
              <a:t>Project funds</a:t>
            </a:r>
          </a:p>
          <a:p>
            <a:r>
              <a:rPr lang="en-US" dirty="0" smtClean="0"/>
              <a:t>Ticket to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 Basics(KISS)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doing?</a:t>
            </a:r>
          </a:p>
          <a:p>
            <a:r>
              <a:rPr lang="en-US" dirty="0" smtClean="0"/>
              <a:t>Who are you going to do it to?</a:t>
            </a:r>
          </a:p>
          <a:p>
            <a:r>
              <a:rPr lang="en-US" dirty="0" smtClean="0"/>
              <a:t>Where are you doing it?</a:t>
            </a:r>
          </a:p>
          <a:p>
            <a:r>
              <a:rPr lang="en-US" dirty="0" smtClean="0"/>
              <a:t>What will it take to do it?</a:t>
            </a:r>
          </a:p>
          <a:p>
            <a:r>
              <a:rPr lang="en-US" dirty="0" smtClean="0"/>
              <a:t>Is someone else already doing it?</a:t>
            </a:r>
          </a:p>
          <a:p>
            <a:r>
              <a:rPr lang="en-US" dirty="0" smtClean="0"/>
              <a:t>How are you going to do it differently?</a:t>
            </a:r>
          </a:p>
          <a:p>
            <a:r>
              <a:rPr lang="en-US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8417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Businesses in America;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/>
              <a:t>provide approximately 75% of the net new jobs added to the economy.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represent 99.7% of all employers.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employ 50.1% of the private work force.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provide 40.9% of private sales in the country.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accounted for 39.1% of jobs in high technology sectors in 2001. </a:t>
            </a:r>
          </a:p>
        </p:txBody>
      </p:sp>
    </p:spTree>
    <p:extLst>
      <p:ext uri="{BB962C8B-B14F-4D97-AF65-F5344CB8AC3E}">
        <p14:creationId xmlns:p14="http://schemas.microsoft.com/office/powerpoint/2010/main" val="42579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WIA Title I:  Adult, Dislocated Worker, Youth (Apprenticeship programs)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Job Corps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Native American Programs (TVR, BIA)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Migrant &amp; Seasonal Farmworker Programs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Veterans Programs (VAVR)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Wagner </a:t>
            </a:r>
            <a:r>
              <a:rPr lang="en-US" b="1" dirty="0" err="1"/>
              <a:t>Peyser</a:t>
            </a:r>
            <a:r>
              <a:rPr lang="en-US" b="1" dirty="0"/>
              <a:t> (Emp. Offices)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WIA Title II:  Adult Basic Education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Vocational Rehabilitation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Welfare-to-Work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Senior Community Service (Green Thumb)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more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SCORE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SBA/SBDC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Grants (DOL, DD Council)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Unions (AFL-CIO)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Carl Perkins Fed. Voc. Educ. Loans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Trade Adjustment Assistance Act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Employment &amp; Training under CSBG &amp; HUD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Programs under Unemployment Insurance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Social Security Administration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Arcs, CILs, MR/DD/MH systems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879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Few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Most small businesses fail</a:t>
            </a:r>
          </a:p>
          <a:p>
            <a:pPr>
              <a:defRPr/>
            </a:pPr>
            <a:r>
              <a:rPr lang="en-US" sz="2400" b="1" dirty="0"/>
              <a:t>Small Business vs. Entrepreneurial</a:t>
            </a:r>
          </a:p>
          <a:p>
            <a:pPr>
              <a:defRPr/>
            </a:pPr>
            <a:r>
              <a:rPr lang="en-US" sz="2400" b="1" dirty="0"/>
              <a:t>The myth of </a:t>
            </a:r>
            <a:r>
              <a:rPr lang="ja-JP" altLang="en-US" sz="2400" b="1" dirty="0">
                <a:latin typeface="Arial"/>
              </a:rPr>
              <a:t>“</a:t>
            </a:r>
            <a:r>
              <a:rPr lang="en-US" sz="2400" b="1" dirty="0"/>
              <a:t>readiness</a:t>
            </a:r>
            <a:r>
              <a:rPr lang="ja-JP" altLang="en-US" sz="2400" b="1" dirty="0">
                <a:latin typeface="Arial"/>
              </a:rPr>
              <a:t>”</a:t>
            </a:r>
            <a:endParaRPr lang="en-US" sz="2400" b="1" dirty="0"/>
          </a:p>
          <a:p>
            <a:pPr>
              <a:defRPr/>
            </a:pPr>
            <a:r>
              <a:rPr lang="en-US" sz="2400" b="1" dirty="0"/>
              <a:t>If you can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b="1" dirty="0"/>
              <a:t>t do it all, you can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b="1" dirty="0"/>
              <a:t>t do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972"/>
          <a:stretch>
            <a:fillRect/>
          </a:stretch>
        </p:blipFill>
        <p:spPr bwMode="auto">
          <a:xfrm>
            <a:off x="457199" y="500164"/>
            <a:ext cx="6508377" cy="607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With a person… one at a time</a:t>
            </a:r>
          </a:p>
          <a:p>
            <a:pPr>
              <a:defRPr/>
            </a:pPr>
            <a:r>
              <a:rPr lang="en-US" sz="2400" b="1" dirty="0"/>
              <a:t>Assess the business, </a:t>
            </a:r>
          </a:p>
          <a:p>
            <a:pPr>
              <a:buNone/>
              <a:defRPr/>
            </a:pPr>
            <a:r>
              <a:rPr lang="en-US" sz="2400" b="1" dirty="0"/>
              <a:t>	NOT the person</a:t>
            </a:r>
          </a:p>
          <a:p>
            <a:pPr>
              <a:defRPr/>
            </a:pPr>
            <a:r>
              <a:rPr lang="en-US" sz="2400" b="1" dirty="0"/>
              <a:t>Finding partners and creating a support network </a:t>
            </a:r>
          </a:p>
          <a:p>
            <a:pPr>
              <a:defRPr/>
            </a:pPr>
            <a:r>
              <a:rPr lang="en-US" sz="2400" b="1" dirty="0"/>
              <a:t>Finding funding</a:t>
            </a:r>
          </a:p>
          <a:p>
            <a:pPr>
              <a:defRPr/>
            </a:pPr>
            <a:r>
              <a:rPr lang="en-US" sz="2400" b="1" dirty="0"/>
              <a:t>Believe in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8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0399" y="500878"/>
            <a:ext cx="84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“Not-</a:t>
            </a:r>
            <a:r>
              <a:rPr lang="en-US" dirty="0" err="1" smtClean="0"/>
              <a:t>a-Mark</a:t>
            </a:r>
            <a:r>
              <a:rPr lang="en-US" dirty="0" smtClean="0"/>
              <a:t>” window cleaning company</a:t>
            </a:r>
          </a:p>
          <a:p>
            <a:r>
              <a:rPr lang="en-US" dirty="0" smtClean="0"/>
              <a:t>5 years in operation</a:t>
            </a:r>
          </a:p>
          <a:p>
            <a:r>
              <a:rPr lang="en-US" dirty="0" smtClean="0"/>
              <a:t>!</a:t>
            </a:r>
            <a:r>
              <a:rPr lang="en-US" dirty="0" err="1" smtClean="0"/>
              <a:t>st</a:t>
            </a:r>
            <a:r>
              <a:rPr lang="en-US" dirty="0" smtClean="0"/>
              <a:t> floor commercial window cleaning company</a:t>
            </a:r>
          </a:p>
          <a:p>
            <a:r>
              <a:rPr lang="en-US" dirty="0" smtClean="0"/>
              <a:t>Serves businesses considered too </a:t>
            </a:r>
            <a:r>
              <a:rPr lang="en-US" dirty="0" err="1" smtClean="0"/>
              <a:t>smal</a:t>
            </a:r>
            <a:r>
              <a:rPr lang="en-US" dirty="0" smtClean="0"/>
              <a:t> to be profitable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Choose </a:t>
            </a:r>
            <a:br>
              <a:rPr lang="en-US" dirty="0" smtClean="0"/>
            </a:br>
            <a:r>
              <a:rPr lang="en-US" dirty="0" smtClean="0"/>
              <a:t>Self-Employment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“fit”</a:t>
            </a:r>
          </a:p>
          <a:p>
            <a:r>
              <a:rPr lang="en-US" dirty="0" smtClean="0"/>
              <a:t>To more closely meet their work goals</a:t>
            </a:r>
          </a:p>
          <a:p>
            <a:r>
              <a:rPr lang="en-US" dirty="0" smtClean="0"/>
              <a:t>To supply their own accommodations</a:t>
            </a:r>
          </a:p>
          <a:p>
            <a:r>
              <a:rPr lang="en-US" dirty="0" smtClean="0"/>
              <a:t>To have a better level of income</a:t>
            </a:r>
          </a:p>
          <a:p>
            <a:r>
              <a:rPr lang="en-US" dirty="0" smtClean="0"/>
              <a:t>To work more than typical employment may offer</a:t>
            </a:r>
          </a:p>
          <a:p>
            <a:r>
              <a:rPr lang="en-US" dirty="0" smtClean="0"/>
              <a:t>More convenient use of SSA Work Incentives</a:t>
            </a:r>
          </a:p>
          <a:p>
            <a:r>
              <a:rPr lang="en-US" dirty="0" smtClean="0"/>
              <a:t>Perceived opportunity and community integration…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7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Garrett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7712" y="840759"/>
            <a:ext cx="98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Always</a:t>
            </a:r>
          </a:p>
          <a:p>
            <a:r>
              <a:rPr lang="en-US" b="1" dirty="0" smtClean="0"/>
              <a:t>Clean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Clean</a:t>
            </a:r>
          </a:p>
          <a:p>
            <a:r>
              <a:rPr lang="en-US" dirty="0" smtClean="0"/>
              <a:t>5 Years of operations</a:t>
            </a:r>
          </a:p>
          <a:p>
            <a:r>
              <a:rPr lang="en-US" dirty="0" smtClean="0"/>
              <a:t>Floor cleaning and reconditioning company</a:t>
            </a:r>
          </a:p>
          <a:p>
            <a:r>
              <a:rPr lang="en-US" dirty="0" smtClean="0"/>
              <a:t>Contracts with local convenience stores, churches, and restaurants</a:t>
            </a:r>
          </a:p>
          <a:p>
            <a:r>
              <a:rPr lang="en-US" dirty="0" smtClean="0"/>
              <a:t>Marketing with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Need for </a:t>
            </a:r>
            <a:br>
              <a:rPr lang="en-US" dirty="0" smtClean="0"/>
            </a:br>
            <a:r>
              <a:rPr lang="en-US" dirty="0" smtClean="0"/>
              <a:t>Self-Employment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management services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Training </a:t>
            </a:r>
          </a:p>
          <a:p>
            <a:r>
              <a:rPr lang="en-US" dirty="0" smtClean="0"/>
              <a:t>Marketing and logistical services</a:t>
            </a:r>
          </a:p>
          <a:p>
            <a:r>
              <a:rPr lang="en-US" dirty="0" smtClean="0"/>
              <a:t>Community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7209</TotalTime>
  <Words>754</Words>
  <Application>Microsoft Macintosh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Plaza</vt:lpstr>
      <vt:lpstr>Self-Employment</vt:lpstr>
      <vt:lpstr>Small Businesses in America;</vt:lpstr>
      <vt:lpstr>A Few Myths</vt:lpstr>
      <vt:lpstr>PowerPoint Presentation</vt:lpstr>
      <vt:lpstr>Where Do I Start?</vt:lpstr>
      <vt:lpstr>Mark</vt:lpstr>
      <vt:lpstr>Why People Choose  Self-Employment</vt:lpstr>
      <vt:lpstr>Jim Garrett</vt:lpstr>
      <vt:lpstr>What People Need for  Self-Employment</vt:lpstr>
      <vt:lpstr>The Differences Between Self-Employment &amp; Entrepreneurship</vt:lpstr>
      <vt:lpstr>Self-Employment &amp; Social Security Work Incentives</vt:lpstr>
      <vt:lpstr>Exploring Self-Employment</vt:lpstr>
      <vt:lpstr>Developing Supports &amp; Accommodations</vt:lpstr>
      <vt:lpstr>Product or Service Development</vt:lpstr>
      <vt:lpstr>Keith Yellowrobe</vt:lpstr>
      <vt:lpstr>Simple Marketing</vt:lpstr>
      <vt:lpstr>Pricing</vt:lpstr>
      <vt:lpstr>Funding Your Goal and the Business Plan</vt:lpstr>
      <vt:lpstr>Business Plan Basics(KISS)</vt:lpstr>
      <vt:lpstr>Community Partners</vt:lpstr>
      <vt:lpstr>and more partners</vt:lpstr>
    </vt:vector>
  </TitlesOfParts>
  <Company>UCDUAA/Roberts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Self-Employment</dc:title>
  <dc:creator>B. Roger Shelley</dc:creator>
  <cp:lastModifiedBy>B. Roger Shelley</cp:lastModifiedBy>
  <cp:revision>59</cp:revision>
  <cp:lastPrinted>2013-10-31T20:28:39Z</cp:lastPrinted>
  <dcterms:created xsi:type="dcterms:W3CDTF">2013-10-16T19:11:31Z</dcterms:created>
  <dcterms:modified xsi:type="dcterms:W3CDTF">2015-01-01T16:48:00Z</dcterms:modified>
</cp:coreProperties>
</file>