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59" r:id="rId7"/>
    <p:sldId id="260" r:id="rId8"/>
    <p:sldId id="261" r:id="rId9"/>
    <p:sldId id="262" r:id="rId10"/>
    <p:sldId id="263" r:id="rId11"/>
    <p:sldId id="265" r:id="rId12"/>
    <p:sldId id="264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704" y="-96"/>
      </p:cViewPr>
      <p:guideLst>
        <p:guide orient="horz" pos="92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0D6DEB-A253-3A4D-A88A-7FC09F84022F}" type="doc">
      <dgm:prSet loTypeId="urn:microsoft.com/office/officeart/2008/layout/RadialCluster" loCatId="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C8A188-2BB6-4B42-B469-7316A56CB25E}">
      <dgm:prSet phldrT="[Text]"/>
      <dgm:spPr>
        <a:solidFill>
          <a:schemeClr val="bg1"/>
        </a:solidFill>
      </dgm:spPr>
      <dgm:t>
        <a:bodyPr/>
        <a:lstStyle/>
        <a:p>
          <a:r>
            <a:rPr lang="en-US" b="1" dirty="0" smtClean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j-lt"/>
            </a:rPr>
            <a:t>How to Get a 16 Year Old a Job</a:t>
          </a:r>
          <a:endParaRPr lang="en-US" b="1" dirty="0"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latin typeface="+mj-lt"/>
          </a:endParaRPr>
        </a:p>
      </dgm:t>
    </dgm:pt>
    <dgm:pt modelId="{5F415E98-E14A-424B-92A2-6852219762FE}" type="parTrans" cxnId="{CDE8A51C-3B04-424D-B7A8-2A1BABF0F1D2}">
      <dgm:prSet/>
      <dgm:spPr/>
      <dgm:t>
        <a:bodyPr/>
        <a:lstStyle/>
        <a:p>
          <a:endParaRPr lang="en-US"/>
        </a:p>
      </dgm:t>
    </dgm:pt>
    <dgm:pt modelId="{761A33B2-42B2-614E-94F3-DFEC987F7DC7}" type="sibTrans" cxnId="{CDE8A51C-3B04-424D-B7A8-2A1BABF0F1D2}">
      <dgm:prSet/>
      <dgm:spPr/>
      <dgm:t>
        <a:bodyPr/>
        <a:lstStyle/>
        <a:p>
          <a:endParaRPr lang="en-US"/>
        </a:p>
      </dgm:t>
    </dgm:pt>
    <dgm:pt modelId="{04EEF6BB-FDF5-014C-8CC9-49B73B85BB45}">
      <dgm:prSet phldrT="[Text]"/>
      <dgm:spPr>
        <a:solidFill>
          <a:schemeClr val="accent4"/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Public Employment Resources</a:t>
          </a:r>
          <a:endParaRPr lang="en-US" dirty="0">
            <a:solidFill>
              <a:srgbClr val="000000"/>
            </a:solidFill>
          </a:endParaRPr>
        </a:p>
      </dgm:t>
    </dgm:pt>
    <dgm:pt modelId="{FC544319-C12C-9E4A-B94D-6EF5AFD81361}" type="parTrans" cxnId="{30C6473D-AEA1-C948-8DAB-35AE55A89151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44AAEF2D-2BF4-E94F-AFE2-EC90B935F666}" type="sibTrans" cxnId="{30C6473D-AEA1-C948-8DAB-35AE55A89151}">
      <dgm:prSet/>
      <dgm:spPr/>
      <dgm:t>
        <a:bodyPr/>
        <a:lstStyle/>
        <a:p>
          <a:endParaRPr lang="en-US"/>
        </a:p>
      </dgm:t>
    </dgm:pt>
    <dgm:pt modelId="{2590511A-D223-974D-BCCC-76B62E669FD2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SSA  Work Incentives</a:t>
          </a:r>
          <a:endParaRPr lang="en-US" dirty="0">
            <a:solidFill>
              <a:srgbClr val="000000"/>
            </a:solidFill>
          </a:endParaRPr>
        </a:p>
      </dgm:t>
    </dgm:pt>
    <dgm:pt modelId="{C8885437-BC96-D34C-903B-1D090358F9AB}" type="parTrans" cxnId="{84743D03-044D-EB44-A8E7-76295D28385F}">
      <dgm:prSet/>
      <dgm:spPr>
        <a:ln w="38100" cmpd="sng">
          <a:solidFill>
            <a:srgbClr val="A5D848"/>
          </a:solidFill>
        </a:ln>
      </dgm:spPr>
      <dgm:t>
        <a:bodyPr/>
        <a:lstStyle/>
        <a:p>
          <a:endParaRPr lang="en-US"/>
        </a:p>
      </dgm:t>
    </dgm:pt>
    <dgm:pt modelId="{ABC508CA-C6EC-A74C-AFB5-5630A802454F}" type="sibTrans" cxnId="{84743D03-044D-EB44-A8E7-76295D28385F}">
      <dgm:prSet/>
      <dgm:spPr/>
      <dgm:t>
        <a:bodyPr/>
        <a:lstStyle/>
        <a:p>
          <a:endParaRPr lang="en-US"/>
        </a:p>
      </dgm:t>
    </dgm:pt>
    <dgm:pt modelId="{306B524A-1BF3-0642-A916-E43296468F3B}">
      <dgm:prSet phldrT="[Text]"/>
      <dgm:spPr>
        <a:solidFill>
          <a:srgbClr val="3366FF"/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Customized Employment Strategies</a:t>
          </a:r>
          <a:endParaRPr lang="en-US" dirty="0">
            <a:solidFill>
              <a:schemeClr val="bg1"/>
            </a:solidFill>
          </a:endParaRPr>
        </a:p>
      </dgm:t>
    </dgm:pt>
    <dgm:pt modelId="{33BABCB1-6516-834C-A122-49AB93A9DBA4}" type="parTrans" cxnId="{12153A5F-E1DD-1844-BC39-7FCF6D65F0C6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18A9F2B6-B334-C644-A55C-17DFBD49A3E0}" type="sibTrans" cxnId="{12153A5F-E1DD-1844-BC39-7FCF6D65F0C6}">
      <dgm:prSet/>
      <dgm:spPr/>
      <dgm:t>
        <a:bodyPr/>
        <a:lstStyle/>
        <a:p>
          <a:endParaRPr lang="en-US"/>
        </a:p>
      </dgm:t>
    </dgm:pt>
    <dgm:pt modelId="{BBB26126-1F3A-F54D-893F-45FCC6067928}">
      <dgm:prSet/>
      <dgm:spPr>
        <a:solidFill>
          <a:schemeClr val="accent3"/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Social Networking</a:t>
          </a:r>
          <a:endParaRPr lang="en-US" dirty="0">
            <a:solidFill>
              <a:srgbClr val="000000"/>
            </a:solidFill>
          </a:endParaRPr>
        </a:p>
      </dgm:t>
    </dgm:pt>
    <dgm:pt modelId="{28AEBA89-06C8-1146-B254-AF16AA9AF8BE}" type="parTrans" cxnId="{ED7DE891-F4C3-9D4D-86F3-CCC6F03E8D4A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1F647DB5-A53C-D443-B313-5C010CCBC2DB}" type="sibTrans" cxnId="{ED7DE891-F4C3-9D4D-86F3-CCC6F03E8D4A}">
      <dgm:prSet/>
      <dgm:spPr/>
      <dgm:t>
        <a:bodyPr/>
        <a:lstStyle/>
        <a:p>
          <a:endParaRPr lang="en-US"/>
        </a:p>
      </dgm:t>
    </dgm:pt>
    <dgm:pt modelId="{E566986F-5C14-A747-A80C-457D978D7145}">
      <dgm:prSet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Job Related Routines</a:t>
          </a:r>
          <a:endParaRPr lang="en-US" dirty="0">
            <a:solidFill>
              <a:srgbClr val="000000"/>
            </a:solidFill>
          </a:endParaRPr>
        </a:p>
      </dgm:t>
    </dgm:pt>
    <dgm:pt modelId="{C9CDF230-382F-2E4E-9EC5-51C81CBF0A33}" type="parTrans" cxnId="{B481D81F-446A-8F40-A76B-34B97CD73E90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BEDDBE68-B3CC-CF49-89C6-0DA97F356147}" type="sibTrans" cxnId="{B481D81F-446A-8F40-A76B-34B97CD73E90}">
      <dgm:prSet/>
      <dgm:spPr/>
      <dgm:t>
        <a:bodyPr/>
        <a:lstStyle/>
        <a:p>
          <a:endParaRPr lang="en-US"/>
        </a:p>
      </dgm:t>
    </dgm:pt>
    <dgm:pt modelId="{2223548E-0A04-D742-A497-1ED39D47D68B}" type="pres">
      <dgm:prSet presAssocID="{190D6DEB-A253-3A4D-A88A-7FC09F84022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0BA245C-A00D-D742-A8CF-5707379ACBE2}" type="pres">
      <dgm:prSet presAssocID="{8AC8A188-2BB6-4B42-B469-7316A56CB25E}" presName="singleCycle" presStyleCnt="0"/>
      <dgm:spPr/>
    </dgm:pt>
    <dgm:pt modelId="{5F1E8754-833D-9444-B12B-D2037190E3CB}" type="pres">
      <dgm:prSet presAssocID="{8AC8A188-2BB6-4B42-B469-7316A56CB25E}" presName="singleCenter" presStyleLbl="node1" presStyleIdx="0" presStyleCnt="6" custScaleX="102747" custScaleY="99493" custLinFactNeighborX="623" custLinFactNeighborY="-1037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965FAD1C-D0E1-EE4D-A62C-A7D7A5E8E5C5}" type="pres">
      <dgm:prSet presAssocID="{C8885437-BC96-D34C-903B-1D090358F9AB}" presName="Name56" presStyleLbl="parChTrans1D2" presStyleIdx="0" presStyleCnt="5"/>
      <dgm:spPr/>
      <dgm:t>
        <a:bodyPr/>
        <a:lstStyle/>
        <a:p>
          <a:endParaRPr lang="en-US"/>
        </a:p>
      </dgm:t>
    </dgm:pt>
    <dgm:pt modelId="{CDA40EE7-8352-A946-A30E-E85D977BF91A}" type="pres">
      <dgm:prSet presAssocID="{2590511A-D223-974D-BCCC-76B62E669FD2}" presName="text0" presStyleLbl="node1" presStyleIdx="1" presStyleCnt="6" custScaleX="152423" custScaleY="144327" custRadScaleRad="108295" custRadScaleInc="7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E731FC-D6D6-FF47-A9B9-4DD6B45EF053}" type="pres">
      <dgm:prSet presAssocID="{28AEBA89-06C8-1146-B254-AF16AA9AF8BE}" presName="Name56" presStyleLbl="parChTrans1D2" presStyleIdx="1" presStyleCnt="5"/>
      <dgm:spPr/>
      <dgm:t>
        <a:bodyPr/>
        <a:lstStyle/>
        <a:p>
          <a:endParaRPr lang="en-US"/>
        </a:p>
      </dgm:t>
    </dgm:pt>
    <dgm:pt modelId="{12CBD6E2-24FE-D446-B155-4FC5F5C7F50B}" type="pres">
      <dgm:prSet presAssocID="{BBB26126-1F3A-F54D-893F-45FCC6067928}" presName="text0" presStyleLbl="node1" presStyleIdx="2" presStyleCnt="6" custScaleX="171036" custScaleY="1472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4523E5-FB61-7A47-9945-FCDB81D31E3E}" type="pres">
      <dgm:prSet presAssocID="{C9CDF230-382F-2E4E-9EC5-51C81CBF0A33}" presName="Name56" presStyleLbl="parChTrans1D2" presStyleIdx="2" presStyleCnt="5"/>
      <dgm:spPr/>
      <dgm:t>
        <a:bodyPr/>
        <a:lstStyle/>
        <a:p>
          <a:endParaRPr lang="en-US"/>
        </a:p>
      </dgm:t>
    </dgm:pt>
    <dgm:pt modelId="{963AC6A5-8A2C-A243-A6C3-0DC721166A92}" type="pres">
      <dgm:prSet presAssocID="{E566986F-5C14-A747-A80C-457D978D7145}" presName="text0" presStyleLbl="node1" presStyleIdx="3" presStyleCnt="6" custScaleX="149169" custScaleY="137580" custRadScaleRad="103761" custRadScaleInc="-266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EA7C09-327B-1348-94B7-32B865BA7ED9}" type="pres">
      <dgm:prSet presAssocID="{FC544319-C12C-9E4A-B94D-6EF5AFD81361}" presName="Name56" presStyleLbl="parChTrans1D2" presStyleIdx="3" presStyleCnt="5"/>
      <dgm:spPr/>
      <dgm:t>
        <a:bodyPr/>
        <a:lstStyle/>
        <a:p>
          <a:endParaRPr lang="en-US"/>
        </a:p>
      </dgm:t>
    </dgm:pt>
    <dgm:pt modelId="{084EC68A-516A-B448-AEFB-8DFFCF48DD03}" type="pres">
      <dgm:prSet presAssocID="{04EEF6BB-FDF5-014C-8CC9-49B73B85BB45}" presName="text0" presStyleLbl="node1" presStyleIdx="4" presStyleCnt="6" custScaleX="205866" custScaleY="138621" custRadScaleRad="109777" custRadScaleInc="351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BF94DA-C761-E942-B571-1987F8209982}" type="pres">
      <dgm:prSet presAssocID="{33BABCB1-6516-834C-A122-49AB93A9DBA4}" presName="Name56" presStyleLbl="parChTrans1D2" presStyleIdx="4" presStyleCnt="5"/>
      <dgm:spPr/>
      <dgm:t>
        <a:bodyPr/>
        <a:lstStyle/>
        <a:p>
          <a:endParaRPr lang="en-US"/>
        </a:p>
      </dgm:t>
    </dgm:pt>
    <dgm:pt modelId="{E765CF75-5D3F-4B4F-B6AD-5CDA95B98CBE}" type="pres">
      <dgm:prSet presAssocID="{306B524A-1BF3-0642-A916-E43296468F3B}" presName="text0" presStyleLbl="node1" presStyleIdx="5" presStyleCnt="6" custScaleX="207321" custScaleY="129772" custRadScaleRad="109443" custRadScaleInc="12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77512E-4F0B-B444-85B0-E34348DA5653}" type="presOf" srcId="{FC544319-C12C-9E4A-B94D-6EF5AFD81361}" destId="{98EA7C09-327B-1348-94B7-32B865BA7ED9}" srcOrd="0" destOrd="0" presId="urn:microsoft.com/office/officeart/2008/layout/RadialCluster"/>
    <dgm:cxn modelId="{ED7DE891-F4C3-9D4D-86F3-CCC6F03E8D4A}" srcId="{8AC8A188-2BB6-4B42-B469-7316A56CB25E}" destId="{BBB26126-1F3A-F54D-893F-45FCC6067928}" srcOrd="1" destOrd="0" parTransId="{28AEBA89-06C8-1146-B254-AF16AA9AF8BE}" sibTransId="{1F647DB5-A53C-D443-B313-5C010CCBC2DB}"/>
    <dgm:cxn modelId="{12153A5F-E1DD-1844-BC39-7FCF6D65F0C6}" srcId="{8AC8A188-2BB6-4B42-B469-7316A56CB25E}" destId="{306B524A-1BF3-0642-A916-E43296468F3B}" srcOrd="4" destOrd="0" parTransId="{33BABCB1-6516-834C-A122-49AB93A9DBA4}" sibTransId="{18A9F2B6-B334-C644-A55C-17DFBD49A3E0}"/>
    <dgm:cxn modelId="{B481D81F-446A-8F40-A76B-34B97CD73E90}" srcId="{8AC8A188-2BB6-4B42-B469-7316A56CB25E}" destId="{E566986F-5C14-A747-A80C-457D978D7145}" srcOrd="2" destOrd="0" parTransId="{C9CDF230-382F-2E4E-9EC5-51C81CBF0A33}" sibTransId="{BEDDBE68-B3CC-CF49-89C6-0DA97F356147}"/>
    <dgm:cxn modelId="{E3EF8514-9AC5-2443-91E3-894EFE84629B}" type="presOf" srcId="{C9CDF230-382F-2E4E-9EC5-51C81CBF0A33}" destId="{694523E5-FB61-7A47-9945-FCDB81D31E3E}" srcOrd="0" destOrd="0" presId="urn:microsoft.com/office/officeart/2008/layout/RadialCluster"/>
    <dgm:cxn modelId="{0259CBA6-CF2D-D84D-9858-690A6DC428BB}" type="presOf" srcId="{8AC8A188-2BB6-4B42-B469-7316A56CB25E}" destId="{5F1E8754-833D-9444-B12B-D2037190E3CB}" srcOrd="0" destOrd="0" presId="urn:microsoft.com/office/officeart/2008/layout/RadialCluster"/>
    <dgm:cxn modelId="{1E5DB041-E447-DD47-A254-0304E83C379F}" type="presOf" srcId="{C8885437-BC96-D34C-903B-1D090358F9AB}" destId="{965FAD1C-D0E1-EE4D-A62C-A7D7A5E8E5C5}" srcOrd="0" destOrd="0" presId="urn:microsoft.com/office/officeart/2008/layout/RadialCluster"/>
    <dgm:cxn modelId="{CDE8A51C-3B04-424D-B7A8-2A1BABF0F1D2}" srcId="{190D6DEB-A253-3A4D-A88A-7FC09F84022F}" destId="{8AC8A188-2BB6-4B42-B469-7316A56CB25E}" srcOrd="0" destOrd="0" parTransId="{5F415E98-E14A-424B-92A2-6852219762FE}" sibTransId="{761A33B2-42B2-614E-94F3-DFEC987F7DC7}"/>
    <dgm:cxn modelId="{84743D03-044D-EB44-A8E7-76295D28385F}" srcId="{8AC8A188-2BB6-4B42-B469-7316A56CB25E}" destId="{2590511A-D223-974D-BCCC-76B62E669FD2}" srcOrd="0" destOrd="0" parTransId="{C8885437-BC96-D34C-903B-1D090358F9AB}" sibTransId="{ABC508CA-C6EC-A74C-AFB5-5630A802454F}"/>
    <dgm:cxn modelId="{84600D4D-98BE-A44D-93B3-543AA4F7E3FE}" type="presOf" srcId="{04EEF6BB-FDF5-014C-8CC9-49B73B85BB45}" destId="{084EC68A-516A-B448-AEFB-8DFFCF48DD03}" srcOrd="0" destOrd="0" presId="urn:microsoft.com/office/officeart/2008/layout/RadialCluster"/>
    <dgm:cxn modelId="{6F11F730-561B-4D45-B257-54AC84A5EAF5}" type="presOf" srcId="{190D6DEB-A253-3A4D-A88A-7FC09F84022F}" destId="{2223548E-0A04-D742-A497-1ED39D47D68B}" srcOrd="0" destOrd="0" presId="urn:microsoft.com/office/officeart/2008/layout/RadialCluster"/>
    <dgm:cxn modelId="{30C6473D-AEA1-C948-8DAB-35AE55A89151}" srcId="{8AC8A188-2BB6-4B42-B469-7316A56CB25E}" destId="{04EEF6BB-FDF5-014C-8CC9-49B73B85BB45}" srcOrd="3" destOrd="0" parTransId="{FC544319-C12C-9E4A-B94D-6EF5AFD81361}" sibTransId="{44AAEF2D-2BF4-E94F-AFE2-EC90B935F666}"/>
    <dgm:cxn modelId="{AF7A213D-483E-F243-B2B7-F907FF33611C}" type="presOf" srcId="{306B524A-1BF3-0642-A916-E43296468F3B}" destId="{E765CF75-5D3F-4B4F-B6AD-5CDA95B98CBE}" srcOrd="0" destOrd="0" presId="urn:microsoft.com/office/officeart/2008/layout/RadialCluster"/>
    <dgm:cxn modelId="{1153ED09-736D-5A49-8B8A-62F5C4F5CFFA}" type="presOf" srcId="{33BABCB1-6516-834C-A122-49AB93A9DBA4}" destId="{57BF94DA-C761-E942-B571-1987F8209982}" srcOrd="0" destOrd="0" presId="urn:microsoft.com/office/officeart/2008/layout/RadialCluster"/>
    <dgm:cxn modelId="{05037658-35A7-5143-BA9B-C2E10FC14AD5}" type="presOf" srcId="{E566986F-5C14-A747-A80C-457D978D7145}" destId="{963AC6A5-8A2C-A243-A6C3-0DC721166A92}" srcOrd="0" destOrd="0" presId="urn:microsoft.com/office/officeart/2008/layout/RadialCluster"/>
    <dgm:cxn modelId="{A62537D4-7791-4343-BD34-B91304FEB174}" type="presOf" srcId="{BBB26126-1F3A-F54D-893F-45FCC6067928}" destId="{12CBD6E2-24FE-D446-B155-4FC5F5C7F50B}" srcOrd="0" destOrd="0" presId="urn:microsoft.com/office/officeart/2008/layout/RadialCluster"/>
    <dgm:cxn modelId="{8132DA14-C1B6-5C44-8B9F-2F4700D158AD}" type="presOf" srcId="{28AEBA89-06C8-1146-B254-AF16AA9AF8BE}" destId="{5AE731FC-D6D6-FF47-A9B9-4DD6B45EF053}" srcOrd="0" destOrd="0" presId="urn:microsoft.com/office/officeart/2008/layout/RadialCluster"/>
    <dgm:cxn modelId="{2F7E8EF1-24D4-8749-BC69-84DFA8BB1FF4}" type="presOf" srcId="{2590511A-D223-974D-BCCC-76B62E669FD2}" destId="{CDA40EE7-8352-A946-A30E-E85D977BF91A}" srcOrd="0" destOrd="0" presId="urn:microsoft.com/office/officeart/2008/layout/RadialCluster"/>
    <dgm:cxn modelId="{8CB3F4BC-29E6-5040-A5C8-DF3B54749E97}" type="presParOf" srcId="{2223548E-0A04-D742-A497-1ED39D47D68B}" destId="{70BA245C-A00D-D742-A8CF-5707379ACBE2}" srcOrd="0" destOrd="0" presId="urn:microsoft.com/office/officeart/2008/layout/RadialCluster"/>
    <dgm:cxn modelId="{F9FCE0B7-50DC-1141-A289-BF9982FB7E80}" type="presParOf" srcId="{70BA245C-A00D-D742-A8CF-5707379ACBE2}" destId="{5F1E8754-833D-9444-B12B-D2037190E3CB}" srcOrd="0" destOrd="0" presId="urn:microsoft.com/office/officeart/2008/layout/RadialCluster"/>
    <dgm:cxn modelId="{D4E02F0B-C602-ED41-9450-B9470FF81742}" type="presParOf" srcId="{70BA245C-A00D-D742-A8CF-5707379ACBE2}" destId="{965FAD1C-D0E1-EE4D-A62C-A7D7A5E8E5C5}" srcOrd="1" destOrd="0" presId="urn:microsoft.com/office/officeart/2008/layout/RadialCluster"/>
    <dgm:cxn modelId="{244684F5-6B19-C04D-91CE-D7D9A603CEDB}" type="presParOf" srcId="{70BA245C-A00D-D742-A8CF-5707379ACBE2}" destId="{CDA40EE7-8352-A946-A30E-E85D977BF91A}" srcOrd="2" destOrd="0" presId="urn:microsoft.com/office/officeart/2008/layout/RadialCluster"/>
    <dgm:cxn modelId="{874A8E84-41BC-E14A-B3B9-7FDE8547311B}" type="presParOf" srcId="{70BA245C-A00D-D742-A8CF-5707379ACBE2}" destId="{5AE731FC-D6D6-FF47-A9B9-4DD6B45EF053}" srcOrd="3" destOrd="0" presId="urn:microsoft.com/office/officeart/2008/layout/RadialCluster"/>
    <dgm:cxn modelId="{3DFF1BC3-EE5B-964F-B555-FC4E0B3E73B8}" type="presParOf" srcId="{70BA245C-A00D-D742-A8CF-5707379ACBE2}" destId="{12CBD6E2-24FE-D446-B155-4FC5F5C7F50B}" srcOrd="4" destOrd="0" presId="urn:microsoft.com/office/officeart/2008/layout/RadialCluster"/>
    <dgm:cxn modelId="{E34D7444-BC9B-A140-AA0E-D448011F9E28}" type="presParOf" srcId="{70BA245C-A00D-D742-A8CF-5707379ACBE2}" destId="{694523E5-FB61-7A47-9945-FCDB81D31E3E}" srcOrd="5" destOrd="0" presId="urn:microsoft.com/office/officeart/2008/layout/RadialCluster"/>
    <dgm:cxn modelId="{AB5D4BE8-78D9-BA44-9D5C-D2AF3F81CD5B}" type="presParOf" srcId="{70BA245C-A00D-D742-A8CF-5707379ACBE2}" destId="{963AC6A5-8A2C-A243-A6C3-0DC721166A92}" srcOrd="6" destOrd="0" presId="urn:microsoft.com/office/officeart/2008/layout/RadialCluster"/>
    <dgm:cxn modelId="{7BE41C6D-159D-DF44-BFDC-47C249C1660C}" type="presParOf" srcId="{70BA245C-A00D-D742-A8CF-5707379ACBE2}" destId="{98EA7C09-327B-1348-94B7-32B865BA7ED9}" srcOrd="7" destOrd="0" presId="urn:microsoft.com/office/officeart/2008/layout/RadialCluster"/>
    <dgm:cxn modelId="{E0E9911F-AE95-E14F-B342-3C4F296CF938}" type="presParOf" srcId="{70BA245C-A00D-D742-A8CF-5707379ACBE2}" destId="{084EC68A-516A-B448-AEFB-8DFFCF48DD03}" srcOrd="8" destOrd="0" presId="urn:microsoft.com/office/officeart/2008/layout/RadialCluster"/>
    <dgm:cxn modelId="{6E3F2E80-C531-554F-BD3C-94EAB4413DF7}" type="presParOf" srcId="{70BA245C-A00D-D742-A8CF-5707379ACBE2}" destId="{57BF94DA-C761-E942-B571-1987F8209982}" srcOrd="9" destOrd="0" presId="urn:microsoft.com/office/officeart/2008/layout/RadialCluster"/>
    <dgm:cxn modelId="{1DB63007-F328-D249-ACEE-064CB90ACA6B}" type="presParOf" srcId="{70BA245C-A00D-D742-A8CF-5707379ACBE2}" destId="{E765CF75-5D3F-4B4F-B6AD-5CDA95B98CBE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0D6DEB-A253-3A4D-A88A-7FC09F84022F}" type="doc">
      <dgm:prSet loTypeId="urn:microsoft.com/office/officeart/2008/layout/RadialCluster" loCatId="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C8A188-2BB6-4B42-B469-7316A56CB25E}">
      <dgm:prSet phldrT="[Text]"/>
      <dgm:spPr>
        <a:solidFill>
          <a:schemeClr val="bg1"/>
        </a:solidFill>
      </dgm:spPr>
      <dgm:t>
        <a:bodyPr/>
        <a:lstStyle/>
        <a:p>
          <a:r>
            <a:rPr lang="en-US" b="1" dirty="0" smtClean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j-lt"/>
            </a:rPr>
            <a:t>How to Get a 16 Year Old a Job</a:t>
          </a:r>
          <a:endParaRPr lang="en-US" b="1" dirty="0"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latin typeface="+mj-lt"/>
          </a:endParaRPr>
        </a:p>
      </dgm:t>
    </dgm:pt>
    <dgm:pt modelId="{5F415E98-E14A-424B-92A2-6852219762FE}" type="parTrans" cxnId="{CDE8A51C-3B04-424D-B7A8-2A1BABF0F1D2}">
      <dgm:prSet/>
      <dgm:spPr/>
      <dgm:t>
        <a:bodyPr/>
        <a:lstStyle/>
        <a:p>
          <a:endParaRPr lang="en-US"/>
        </a:p>
      </dgm:t>
    </dgm:pt>
    <dgm:pt modelId="{761A33B2-42B2-614E-94F3-DFEC987F7DC7}" type="sibTrans" cxnId="{CDE8A51C-3B04-424D-B7A8-2A1BABF0F1D2}">
      <dgm:prSet/>
      <dgm:spPr/>
      <dgm:t>
        <a:bodyPr/>
        <a:lstStyle/>
        <a:p>
          <a:endParaRPr lang="en-US"/>
        </a:p>
      </dgm:t>
    </dgm:pt>
    <dgm:pt modelId="{04EEF6BB-FDF5-014C-8CC9-49B73B85BB45}">
      <dgm:prSet phldrT="[Text]"/>
      <dgm:spPr>
        <a:solidFill>
          <a:schemeClr val="tx1">
            <a:lumMod val="65000"/>
          </a:scheme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Public Employment Resources</a:t>
          </a:r>
          <a:endParaRPr lang="en-US" dirty="0">
            <a:solidFill>
              <a:srgbClr val="000000"/>
            </a:solidFill>
          </a:endParaRPr>
        </a:p>
      </dgm:t>
    </dgm:pt>
    <dgm:pt modelId="{FC544319-C12C-9E4A-B94D-6EF5AFD81361}" type="parTrans" cxnId="{30C6473D-AEA1-C948-8DAB-35AE55A89151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44AAEF2D-2BF4-E94F-AFE2-EC90B935F666}" type="sibTrans" cxnId="{30C6473D-AEA1-C948-8DAB-35AE55A89151}">
      <dgm:prSet/>
      <dgm:spPr/>
      <dgm:t>
        <a:bodyPr/>
        <a:lstStyle/>
        <a:p>
          <a:endParaRPr lang="en-US"/>
        </a:p>
      </dgm:t>
    </dgm:pt>
    <dgm:pt modelId="{2590511A-D223-974D-BCCC-76B62E669FD2}">
      <dgm:prSet phldrT="[Text]"/>
      <dgm:spPr>
        <a:solidFill>
          <a:schemeClr val="bg1">
            <a:lumMod val="65000"/>
            <a:lumOff val="35000"/>
          </a:scheme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SSA  Work Incentives</a:t>
          </a:r>
          <a:endParaRPr lang="en-US" dirty="0">
            <a:solidFill>
              <a:srgbClr val="000000"/>
            </a:solidFill>
          </a:endParaRPr>
        </a:p>
      </dgm:t>
    </dgm:pt>
    <dgm:pt modelId="{C8885437-BC96-D34C-903B-1D090358F9AB}" type="parTrans" cxnId="{84743D03-044D-EB44-A8E7-76295D28385F}">
      <dgm:prSet/>
      <dgm:spPr>
        <a:ln w="38100" cmpd="sng">
          <a:solidFill>
            <a:srgbClr val="A5D848"/>
          </a:solidFill>
        </a:ln>
      </dgm:spPr>
      <dgm:t>
        <a:bodyPr/>
        <a:lstStyle/>
        <a:p>
          <a:endParaRPr lang="en-US"/>
        </a:p>
      </dgm:t>
    </dgm:pt>
    <dgm:pt modelId="{ABC508CA-C6EC-A74C-AFB5-5630A802454F}" type="sibTrans" cxnId="{84743D03-044D-EB44-A8E7-76295D28385F}">
      <dgm:prSet/>
      <dgm:spPr/>
      <dgm:t>
        <a:bodyPr/>
        <a:lstStyle/>
        <a:p>
          <a:endParaRPr lang="en-US"/>
        </a:p>
      </dgm:t>
    </dgm:pt>
    <dgm:pt modelId="{306B524A-1BF3-0642-A916-E43296468F3B}">
      <dgm:prSet phldrT="[Text]"/>
      <dgm:spPr>
        <a:solidFill>
          <a:schemeClr val="bg1">
            <a:lumMod val="65000"/>
            <a:lumOff val="35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Customized Employment Strategies</a:t>
          </a:r>
          <a:endParaRPr lang="en-US" dirty="0">
            <a:solidFill>
              <a:schemeClr val="bg1"/>
            </a:solidFill>
          </a:endParaRPr>
        </a:p>
      </dgm:t>
    </dgm:pt>
    <dgm:pt modelId="{33BABCB1-6516-834C-A122-49AB93A9DBA4}" type="parTrans" cxnId="{12153A5F-E1DD-1844-BC39-7FCF6D65F0C6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18A9F2B6-B334-C644-A55C-17DFBD49A3E0}" type="sibTrans" cxnId="{12153A5F-E1DD-1844-BC39-7FCF6D65F0C6}">
      <dgm:prSet/>
      <dgm:spPr/>
      <dgm:t>
        <a:bodyPr/>
        <a:lstStyle/>
        <a:p>
          <a:endParaRPr lang="en-US"/>
        </a:p>
      </dgm:t>
    </dgm:pt>
    <dgm:pt modelId="{BBB26126-1F3A-F54D-893F-45FCC6067928}">
      <dgm:prSet/>
      <dgm:spPr>
        <a:solidFill>
          <a:schemeClr val="bg1">
            <a:lumMod val="65000"/>
            <a:lumOff val="35000"/>
          </a:scheme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Social Networking</a:t>
          </a:r>
          <a:endParaRPr lang="en-US" dirty="0">
            <a:solidFill>
              <a:srgbClr val="000000"/>
            </a:solidFill>
          </a:endParaRPr>
        </a:p>
      </dgm:t>
    </dgm:pt>
    <dgm:pt modelId="{28AEBA89-06C8-1146-B254-AF16AA9AF8BE}" type="parTrans" cxnId="{ED7DE891-F4C3-9D4D-86F3-CCC6F03E8D4A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1F647DB5-A53C-D443-B313-5C010CCBC2DB}" type="sibTrans" cxnId="{ED7DE891-F4C3-9D4D-86F3-CCC6F03E8D4A}">
      <dgm:prSet/>
      <dgm:spPr/>
      <dgm:t>
        <a:bodyPr/>
        <a:lstStyle/>
        <a:p>
          <a:endParaRPr lang="en-US"/>
        </a:p>
      </dgm:t>
    </dgm:pt>
    <dgm:pt modelId="{E566986F-5C14-A747-A80C-457D978D7145}">
      <dgm:prSet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Job Related Routines</a:t>
          </a:r>
          <a:endParaRPr lang="en-US" dirty="0">
            <a:solidFill>
              <a:srgbClr val="000000"/>
            </a:solidFill>
          </a:endParaRPr>
        </a:p>
      </dgm:t>
    </dgm:pt>
    <dgm:pt modelId="{C9CDF230-382F-2E4E-9EC5-51C81CBF0A33}" type="parTrans" cxnId="{B481D81F-446A-8F40-A76B-34B97CD73E90}">
      <dgm:prSet/>
      <dgm:spPr>
        <a:ln w="38100" cmpd="sng">
          <a:solidFill>
            <a:schemeClr val="accent5"/>
          </a:solidFill>
        </a:ln>
      </dgm:spPr>
      <dgm:t>
        <a:bodyPr/>
        <a:lstStyle/>
        <a:p>
          <a:endParaRPr lang="en-US"/>
        </a:p>
      </dgm:t>
    </dgm:pt>
    <dgm:pt modelId="{BEDDBE68-B3CC-CF49-89C6-0DA97F356147}" type="sibTrans" cxnId="{B481D81F-446A-8F40-A76B-34B97CD73E90}">
      <dgm:prSet/>
      <dgm:spPr/>
      <dgm:t>
        <a:bodyPr/>
        <a:lstStyle/>
        <a:p>
          <a:endParaRPr lang="en-US"/>
        </a:p>
      </dgm:t>
    </dgm:pt>
    <dgm:pt modelId="{2223548E-0A04-D742-A497-1ED39D47D68B}" type="pres">
      <dgm:prSet presAssocID="{190D6DEB-A253-3A4D-A88A-7FC09F84022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0BA245C-A00D-D742-A8CF-5707379ACBE2}" type="pres">
      <dgm:prSet presAssocID="{8AC8A188-2BB6-4B42-B469-7316A56CB25E}" presName="singleCycle" presStyleCnt="0"/>
      <dgm:spPr/>
    </dgm:pt>
    <dgm:pt modelId="{5F1E8754-833D-9444-B12B-D2037190E3CB}" type="pres">
      <dgm:prSet presAssocID="{8AC8A188-2BB6-4B42-B469-7316A56CB25E}" presName="singleCenter" presStyleLbl="node1" presStyleIdx="0" presStyleCnt="6" custScaleX="102747" custScaleY="99493" custLinFactNeighborX="623" custLinFactNeighborY="-1037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965FAD1C-D0E1-EE4D-A62C-A7D7A5E8E5C5}" type="pres">
      <dgm:prSet presAssocID="{C8885437-BC96-D34C-903B-1D090358F9AB}" presName="Name56" presStyleLbl="parChTrans1D2" presStyleIdx="0" presStyleCnt="5"/>
      <dgm:spPr/>
      <dgm:t>
        <a:bodyPr/>
        <a:lstStyle/>
        <a:p>
          <a:endParaRPr lang="en-US"/>
        </a:p>
      </dgm:t>
    </dgm:pt>
    <dgm:pt modelId="{CDA40EE7-8352-A946-A30E-E85D977BF91A}" type="pres">
      <dgm:prSet presAssocID="{2590511A-D223-974D-BCCC-76B62E669FD2}" presName="text0" presStyleLbl="node1" presStyleIdx="1" presStyleCnt="6" custScaleX="152423" custScaleY="144327" custRadScaleRad="108295" custRadScaleInc="7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E731FC-D6D6-FF47-A9B9-4DD6B45EF053}" type="pres">
      <dgm:prSet presAssocID="{28AEBA89-06C8-1146-B254-AF16AA9AF8BE}" presName="Name56" presStyleLbl="parChTrans1D2" presStyleIdx="1" presStyleCnt="5"/>
      <dgm:spPr/>
      <dgm:t>
        <a:bodyPr/>
        <a:lstStyle/>
        <a:p>
          <a:endParaRPr lang="en-US"/>
        </a:p>
      </dgm:t>
    </dgm:pt>
    <dgm:pt modelId="{12CBD6E2-24FE-D446-B155-4FC5F5C7F50B}" type="pres">
      <dgm:prSet presAssocID="{BBB26126-1F3A-F54D-893F-45FCC6067928}" presName="text0" presStyleLbl="node1" presStyleIdx="2" presStyleCnt="6" custScaleX="171036" custScaleY="1472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4523E5-FB61-7A47-9945-FCDB81D31E3E}" type="pres">
      <dgm:prSet presAssocID="{C9CDF230-382F-2E4E-9EC5-51C81CBF0A33}" presName="Name56" presStyleLbl="parChTrans1D2" presStyleIdx="2" presStyleCnt="5"/>
      <dgm:spPr/>
      <dgm:t>
        <a:bodyPr/>
        <a:lstStyle/>
        <a:p>
          <a:endParaRPr lang="en-US"/>
        </a:p>
      </dgm:t>
    </dgm:pt>
    <dgm:pt modelId="{963AC6A5-8A2C-A243-A6C3-0DC721166A92}" type="pres">
      <dgm:prSet presAssocID="{E566986F-5C14-A747-A80C-457D978D7145}" presName="text0" presStyleLbl="node1" presStyleIdx="3" presStyleCnt="6" custScaleX="149169" custScaleY="137580" custRadScaleRad="103761" custRadScaleInc="-266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EA7C09-327B-1348-94B7-32B865BA7ED9}" type="pres">
      <dgm:prSet presAssocID="{FC544319-C12C-9E4A-B94D-6EF5AFD81361}" presName="Name56" presStyleLbl="parChTrans1D2" presStyleIdx="3" presStyleCnt="5"/>
      <dgm:spPr/>
      <dgm:t>
        <a:bodyPr/>
        <a:lstStyle/>
        <a:p>
          <a:endParaRPr lang="en-US"/>
        </a:p>
      </dgm:t>
    </dgm:pt>
    <dgm:pt modelId="{084EC68A-516A-B448-AEFB-8DFFCF48DD03}" type="pres">
      <dgm:prSet presAssocID="{04EEF6BB-FDF5-014C-8CC9-49B73B85BB45}" presName="text0" presStyleLbl="node1" presStyleIdx="4" presStyleCnt="6" custScaleX="205866" custScaleY="138621" custRadScaleRad="109777" custRadScaleInc="351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BF94DA-C761-E942-B571-1987F8209982}" type="pres">
      <dgm:prSet presAssocID="{33BABCB1-6516-834C-A122-49AB93A9DBA4}" presName="Name56" presStyleLbl="parChTrans1D2" presStyleIdx="4" presStyleCnt="5"/>
      <dgm:spPr/>
      <dgm:t>
        <a:bodyPr/>
        <a:lstStyle/>
        <a:p>
          <a:endParaRPr lang="en-US"/>
        </a:p>
      </dgm:t>
    </dgm:pt>
    <dgm:pt modelId="{E765CF75-5D3F-4B4F-B6AD-5CDA95B98CBE}" type="pres">
      <dgm:prSet presAssocID="{306B524A-1BF3-0642-A916-E43296468F3B}" presName="text0" presStyleLbl="node1" presStyleIdx="5" presStyleCnt="6" custScaleX="207321" custScaleY="129772" custRadScaleRad="109443" custRadScaleInc="12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55001B-DD5F-7A44-BB89-B36BB30A8F16}" type="presOf" srcId="{8AC8A188-2BB6-4B42-B469-7316A56CB25E}" destId="{5F1E8754-833D-9444-B12B-D2037190E3CB}" srcOrd="0" destOrd="0" presId="urn:microsoft.com/office/officeart/2008/layout/RadialCluster"/>
    <dgm:cxn modelId="{4EE86234-60CF-ED44-92D5-9D86F18397A3}" type="presOf" srcId="{2590511A-D223-974D-BCCC-76B62E669FD2}" destId="{CDA40EE7-8352-A946-A30E-E85D977BF91A}" srcOrd="0" destOrd="0" presId="urn:microsoft.com/office/officeart/2008/layout/RadialCluster"/>
    <dgm:cxn modelId="{E07EE202-4659-5D41-B96D-B8B3207716D3}" type="presOf" srcId="{190D6DEB-A253-3A4D-A88A-7FC09F84022F}" destId="{2223548E-0A04-D742-A497-1ED39D47D68B}" srcOrd="0" destOrd="0" presId="urn:microsoft.com/office/officeart/2008/layout/RadialCluster"/>
    <dgm:cxn modelId="{DBF12127-0D97-6249-902F-4CC73DEAE324}" type="presOf" srcId="{33BABCB1-6516-834C-A122-49AB93A9DBA4}" destId="{57BF94DA-C761-E942-B571-1987F8209982}" srcOrd="0" destOrd="0" presId="urn:microsoft.com/office/officeart/2008/layout/RadialCluster"/>
    <dgm:cxn modelId="{B481D81F-446A-8F40-A76B-34B97CD73E90}" srcId="{8AC8A188-2BB6-4B42-B469-7316A56CB25E}" destId="{E566986F-5C14-A747-A80C-457D978D7145}" srcOrd="2" destOrd="0" parTransId="{C9CDF230-382F-2E4E-9EC5-51C81CBF0A33}" sibTransId="{BEDDBE68-B3CC-CF49-89C6-0DA97F356147}"/>
    <dgm:cxn modelId="{2676AEA5-13B5-2C40-BD62-C82EF031F8E4}" type="presOf" srcId="{C8885437-BC96-D34C-903B-1D090358F9AB}" destId="{965FAD1C-D0E1-EE4D-A62C-A7D7A5E8E5C5}" srcOrd="0" destOrd="0" presId="urn:microsoft.com/office/officeart/2008/layout/RadialCluster"/>
    <dgm:cxn modelId="{2F59DC09-42E2-1D4E-B004-C067FE36A28E}" type="presOf" srcId="{C9CDF230-382F-2E4E-9EC5-51C81CBF0A33}" destId="{694523E5-FB61-7A47-9945-FCDB81D31E3E}" srcOrd="0" destOrd="0" presId="urn:microsoft.com/office/officeart/2008/layout/RadialCluster"/>
    <dgm:cxn modelId="{CDE8A51C-3B04-424D-B7A8-2A1BABF0F1D2}" srcId="{190D6DEB-A253-3A4D-A88A-7FC09F84022F}" destId="{8AC8A188-2BB6-4B42-B469-7316A56CB25E}" srcOrd="0" destOrd="0" parTransId="{5F415E98-E14A-424B-92A2-6852219762FE}" sibTransId="{761A33B2-42B2-614E-94F3-DFEC987F7DC7}"/>
    <dgm:cxn modelId="{84743D03-044D-EB44-A8E7-76295D28385F}" srcId="{8AC8A188-2BB6-4B42-B469-7316A56CB25E}" destId="{2590511A-D223-974D-BCCC-76B62E669FD2}" srcOrd="0" destOrd="0" parTransId="{C8885437-BC96-D34C-903B-1D090358F9AB}" sibTransId="{ABC508CA-C6EC-A74C-AFB5-5630A802454F}"/>
    <dgm:cxn modelId="{4AF18BBD-B106-094F-A196-20E117B01CDD}" type="presOf" srcId="{28AEBA89-06C8-1146-B254-AF16AA9AF8BE}" destId="{5AE731FC-D6D6-FF47-A9B9-4DD6B45EF053}" srcOrd="0" destOrd="0" presId="urn:microsoft.com/office/officeart/2008/layout/RadialCluster"/>
    <dgm:cxn modelId="{12153A5F-E1DD-1844-BC39-7FCF6D65F0C6}" srcId="{8AC8A188-2BB6-4B42-B469-7316A56CB25E}" destId="{306B524A-1BF3-0642-A916-E43296468F3B}" srcOrd="4" destOrd="0" parTransId="{33BABCB1-6516-834C-A122-49AB93A9DBA4}" sibTransId="{18A9F2B6-B334-C644-A55C-17DFBD49A3E0}"/>
    <dgm:cxn modelId="{30C6473D-AEA1-C948-8DAB-35AE55A89151}" srcId="{8AC8A188-2BB6-4B42-B469-7316A56CB25E}" destId="{04EEF6BB-FDF5-014C-8CC9-49B73B85BB45}" srcOrd="3" destOrd="0" parTransId="{FC544319-C12C-9E4A-B94D-6EF5AFD81361}" sibTransId="{44AAEF2D-2BF4-E94F-AFE2-EC90B935F666}"/>
    <dgm:cxn modelId="{ED7DE891-F4C3-9D4D-86F3-CCC6F03E8D4A}" srcId="{8AC8A188-2BB6-4B42-B469-7316A56CB25E}" destId="{BBB26126-1F3A-F54D-893F-45FCC6067928}" srcOrd="1" destOrd="0" parTransId="{28AEBA89-06C8-1146-B254-AF16AA9AF8BE}" sibTransId="{1F647DB5-A53C-D443-B313-5C010CCBC2DB}"/>
    <dgm:cxn modelId="{AC0811A0-A4CD-8349-B274-5F15720BA6EB}" type="presOf" srcId="{FC544319-C12C-9E4A-B94D-6EF5AFD81361}" destId="{98EA7C09-327B-1348-94B7-32B865BA7ED9}" srcOrd="0" destOrd="0" presId="urn:microsoft.com/office/officeart/2008/layout/RadialCluster"/>
    <dgm:cxn modelId="{DD9D1884-0AD7-F04E-BB8E-EF50F2DD0D39}" type="presOf" srcId="{306B524A-1BF3-0642-A916-E43296468F3B}" destId="{E765CF75-5D3F-4B4F-B6AD-5CDA95B98CBE}" srcOrd="0" destOrd="0" presId="urn:microsoft.com/office/officeart/2008/layout/RadialCluster"/>
    <dgm:cxn modelId="{36EF39FC-5BA6-1E42-BDE8-C0CA18931F7D}" type="presOf" srcId="{BBB26126-1F3A-F54D-893F-45FCC6067928}" destId="{12CBD6E2-24FE-D446-B155-4FC5F5C7F50B}" srcOrd="0" destOrd="0" presId="urn:microsoft.com/office/officeart/2008/layout/RadialCluster"/>
    <dgm:cxn modelId="{93624552-3093-AC47-8E2F-4C29CED60B63}" type="presOf" srcId="{E566986F-5C14-A747-A80C-457D978D7145}" destId="{963AC6A5-8A2C-A243-A6C3-0DC721166A92}" srcOrd="0" destOrd="0" presId="urn:microsoft.com/office/officeart/2008/layout/RadialCluster"/>
    <dgm:cxn modelId="{AFBA03DF-EDD4-AF40-9175-C2591A352058}" type="presOf" srcId="{04EEF6BB-FDF5-014C-8CC9-49B73B85BB45}" destId="{084EC68A-516A-B448-AEFB-8DFFCF48DD03}" srcOrd="0" destOrd="0" presId="urn:microsoft.com/office/officeart/2008/layout/RadialCluster"/>
    <dgm:cxn modelId="{D738429A-8919-3D4F-86EA-FE1D489A3E10}" type="presParOf" srcId="{2223548E-0A04-D742-A497-1ED39D47D68B}" destId="{70BA245C-A00D-D742-A8CF-5707379ACBE2}" srcOrd="0" destOrd="0" presId="urn:microsoft.com/office/officeart/2008/layout/RadialCluster"/>
    <dgm:cxn modelId="{06BF7C3F-A98D-C345-9493-40C1FF418FC6}" type="presParOf" srcId="{70BA245C-A00D-D742-A8CF-5707379ACBE2}" destId="{5F1E8754-833D-9444-B12B-D2037190E3CB}" srcOrd="0" destOrd="0" presId="urn:microsoft.com/office/officeart/2008/layout/RadialCluster"/>
    <dgm:cxn modelId="{7EB98728-2626-7044-8A32-7886E913380D}" type="presParOf" srcId="{70BA245C-A00D-D742-A8CF-5707379ACBE2}" destId="{965FAD1C-D0E1-EE4D-A62C-A7D7A5E8E5C5}" srcOrd="1" destOrd="0" presId="urn:microsoft.com/office/officeart/2008/layout/RadialCluster"/>
    <dgm:cxn modelId="{017349AF-D4A5-3C4E-8C42-7FDCEBC61A31}" type="presParOf" srcId="{70BA245C-A00D-D742-A8CF-5707379ACBE2}" destId="{CDA40EE7-8352-A946-A30E-E85D977BF91A}" srcOrd="2" destOrd="0" presId="urn:microsoft.com/office/officeart/2008/layout/RadialCluster"/>
    <dgm:cxn modelId="{DE106559-7014-8A4C-9EC3-7040E9E3232E}" type="presParOf" srcId="{70BA245C-A00D-D742-A8CF-5707379ACBE2}" destId="{5AE731FC-D6D6-FF47-A9B9-4DD6B45EF053}" srcOrd="3" destOrd="0" presId="urn:microsoft.com/office/officeart/2008/layout/RadialCluster"/>
    <dgm:cxn modelId="{D738BCD8-0EEC-514F-A258-6B8E2F80E06A}" type="presParOf" srcId="{70BA245C-A00D-D742-A8CF-5707379ACBE2}" destId="{12CBD6E2-24FE-D446-B155-4FC5F5C7F50B}" srcOrd="4" destOrd="0" presId="urn:microsoft.com/office/officeart/2008/layout/RadialCluster"/>
    <dgm:cxn modelId="{0843DFA6-7D62-9D40-A8FD-C720CC8B156C}" type="presParOf" srcId="{70BA245C-A00D-D742-A8CF-5707379ACBE2}" destId="{694523E5-FB61-7A47-9945-FCDB81D31E3E}" srcOrd="5" destOrd="0" presId="urn:microsoft.com/office/officeart/2008/layout/RadialCluster"/>
    <dgm:cxn modelId="{809B64B1-0CDD-9449-87EE-12B107CE05FC}" type="presParOf" srcId="{70BA245C-A00D-D742-A8CF-5707379ACBE2}" destId="{963AC6A5-8A2C-A243-A6C3-0DC721166A92}" srcOrd="6" destOrd="0" presId="urn:microsoft.com/office/officeart/2008/layout/RadialCluster"/>
    <dgm:cxn modelId="{44B5E24A-59C4-7840-8F69-207845CC42D4}" type="presParOf" srcId="{70BA245C-A00D-D742-A8CF-5707379ACBE2}" destId="{98EA7C09-327B-1348-94B7-32B865BA7ED9}" srcOrd="7" destOrd="0" presId="urn:microsoft.com/office/officeart/2008/layout/RadialCluster"/>
    <dgm:cxn modelId="{06EE02C3-4133-4249-8A04-D34981864EB5}" type="presParOf" srcId="{70BA245C-A00D-D742-A8CF-5707379ACBE2}" destId="{084EC68A-516A-B448-AEFB-8DFFCF48DD03}" srcOrd="8" destOrd="0" presId="urn:microsoft.com/office/officeart/2008/layout/RadialCluster"/>
    <dgm:cxn modelId="{46B8567A-0FDE-2547-A74A-D62AA7692961}" type="presParOf" srcId="{70BA245C-A00D-D742-A8CF-5707379ACBE2}" destId="{57BF94DA-C761-E942-B571-1987F8209982}" srcOrd="9" destOrd="0" presId="urn:microsoft.com/office/officeart/2008/layout/RadialCluster"/>
    <dgm:cxn modelId="{8219B140-35F2-D04C-8DF3-6FF880690C91}" type="presParOf" srcId="{70BA245C-A00D-D742-A8CF-5707379ACBE2}" destId="{E765CF75-5D3F-4B4F-B6AD-5CDA95B98CBE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1E8754-833D-9444-B12B-D2037190E3CB}">
      <dsp:nvSpPr>
        <dsp:cNvPr id="0" name=""/>
        <dsp:cNvSpPr/>
      </dsp:nvSpPr>
      <dsp:spPr>
        <a:xfrm>
          <a:off x="2415155" y="2300749"/>
          <a:ext cx="1841955" cy="1783620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j-lt"/>
            </a:rPr>
            <a:t>How to Get a 16 Year Old a Job</a:t>
          </a:r>
          <a:endParaRPr lang="en-US" sz="2600" b="1" kern="1200" dirty="0"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latin typeface="+mj-lt"/>
          </a:endParaRPr>
        </a:p>
      </dsp:txBody>
      <dsp:txXfrm>
        <a:off x="2502224" y="2387818"/>
        <a:ext cx="1667817" cy="1609482"/>
      </dsp:txXfrm>
    </dsp:sp>
    <dsp:sp modelId="{965FAD1C-D0E1-EE4D-A62C-A7D7A5E8E5C5}">
      <dsp:nvSpPr>
        <dsp:cNvPr id="0" name=""/>
        <dsp:cNvSpPr/>
      </dsp:nvSpPr>
      <dsp:spPr>
        <a:xfrm rot="16173816">
          <a:off x="2977316" y="1951396"/>
          <a:ext cx="6987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98726" y="0"/>
              </a:lnTo>
            </a:path>
          </a:pathLst>
        </a:custGeom>
        <a:noFill/>
        <a:ln w="38100" cap="flat" cmpd="sng" algn="ctr">
          <a:solidFill>
            <a:srgbClr val="A5D848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A40EE7-8352-A946-A30E-E85D977BF91A}">
      <dsp:nvSpPr>
        <dsp:cNvPr id="0" name=""/>
        <dsp:cNvSpPr/>
      </dsp:nvSpPr>
      <dsp:spPr>
        <a:xfrm>
          <a:off x="2402028" y="-131490"/>
          <a:ext cx="1830776" cy="1733534"/>
        </a:xfrm>
        <a:prstGeom prst="roundRect">
          <a:avLst/>
        </a:prstGeom>
        <a:solidFill>
          <a:schemeClr val="accent2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rgbClr val="000000"/>
              </a:solidFill>
            </a:rPr>
            <a:t>SSA  Work Incentives</a:t>
          </a:r>
          <a:endParaRPr lang="en-US" sz="2900" kern="1200" dirty="0">
            <a:solidFill>
              <a:srgbClr val="000000"/>
            </a:solidFill>
          </a:endParaRPr>
        </a:p>
      </dsp:txBody>
      <dsp:txXfrm>
        <a:off x="2486652" y="-46866"/>
        <a:ext cx="1661528" cy="1564286"/>
      </dsp:txXfrm>
    </dsp:sp>
    <dsp:sp modelId="{5AE731FC-D6D6-FF47-A9B9-4DD6B45EF053}">
      <dsp:nvSpPr>
        <dsp:cNvPr id="0" name=""/>
        <dsp:cNvSpPr/>
      </dsp:nvSpPr>
      <dsp:spPr>
        <a:xfrm rot="20575583">
          <a:off x="4247726" y="2847176"/>
          <a:ext cx="42586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25866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CBD6E2-24FE-D446-B155-4FC5F5C7F50B}">
      <dsp:nvSpPr>
        <dsp:cNvPr id="0" name=""/>
        <dsp:cNvSpPr/>
      </dsp:nvSpPr>
      <dsp:spPr>
        <a:xfrm>
          <a:off x="4664208" y="1584683"/>
          <a:ext cx="2054340" cy="1768991"/>
        </a:xfrm>
        <a:prstGeom prst="roundRect">
          <a:avLst/>
        </a:prstGeom>
        <a:solidFill>
          <a:schemeClr val="accent3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rgbClr val="000000"/>
              </a:solidFill>
            </a:rPr>
            <a:t>Social Networking</a:t>
          </a:r>
          <a:endParaRPr lang="en-US" sz="2800" kern="1200" dirty="0">
            <a:solidFill>
              <a:srgbClr val="000000"/>
            </a:solidFill>
          </a:endParaRPr>
        </a:p>
      </dsp:txBody>
      <dsp:txXfrm>
        <a:off x="4750563" y="1671038"/>
        <a:ext cx="1881630" cy="1596281"/>
      </dsp:txXfrm>
    </dsp:sp>
    <dsp:sp modelId="{694523E5-FB61-7A47-9945-FCDB81D31E3E}">
      <dsp:nvSpPr>
        <dsp:cNvPr id="0" name=""/>
        <dsp:cNvSpPr/>
      </dsp:nvSpPr>
      <dsp:spPr>
        <a:xfrm rot="2741818">
          <a:off x="4173672" y="4162294"/>
          <a:ext cx="21777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7770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3AC6A5-8A2C-A243-A6C3-0DC721166A92}">
      <dsp:nvSpPr>
        <dsp:cNvPr id="0" name=""/>
        <dsp:cNvSpPr/>
      </dsp:nvSpPr>
      <dsp:spPr>
        <a:xfrm>
          <a:off x="4269150" y="4240219"/>
          <a:ext cx="1791692" cy="1652494"/>
        </a:xfrm>
        <a:prstGeom prst="roundRect">
          <a:avLst/>
        </a:prstGeom>
        <a:solidFill>
          <a:schemeClr val="tx2">
            <a:lumMod val="50000"/>
          </a:schemeClr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000000"/>
              </a:solidFill>
            </a:rPr>
            <a:t>Job Related Routines</a:t>
          </a:r>
          <a:endParaRPr lang="en-US" sz="3200" kern="1200" dirty="0">
            <a:solidFill>
              <a:srgbClr val="000000"/>
            </a:solidFill>
          </a:endParaRPr>
        </a:p>
      </dsp:txBody>
      <dsp:txXfrm>
        <a:off x="4349818" y="4320887"/>
        <a:ext cx="1630356" cy="1491158"/>
      </dsp:txXfrm>
    </dsp:sp>
    <dsp:sp modelId="{98EA7C09-327B-1348-94B7-32B865BA7ED9}">
      <dsp:nvSpPr>
        <dsp:cNvPr id="0" name=""/>
        <dsp:cNvSpPr/>
      </dsp:nvSpPr>
      <dsp:spPr>
        <a:xfrm rot="8297660">
          <a:off x="2129016" y="4122280"/>
          <a:ext cx="32765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7657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4EC68A-516A-B448-AEFB-8DFFCF48DD03}">
      <dsp:nvSpPr>
        <dsp:cNvPr id="0" name=""/>
        <dsp:cNvSpPr/>
      </dsp:nvSpPr>
      <dsp:spPr>
        <a:xfrm>
          <a:off x="0" y="4231276"/>
          <a:ext cx="2472688" cy="1664998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000000"/>
              </a:solidFill>
            </a:rPr>
            <a:t>Public Employment Resources</a:t>
          </a:r>
          <a:endParaRPr lang="en-US" sz="3200" kern="1200" dirty="0">
            <a:solidFill>
              <a:srgbClr val="000000"/>
            </a:solidFill>
          </a:endParaRPr>
        </a:p>
      </dsp:txBody>
      <dsp:txXfrm>
        <a:off x="81279" y="4312555"/>
        <a:ext cx="2310130" cy="1502440"/>
      </dsp:txXfrm>
    </dsp:sp>
    <dsp:sp modelId="{57BF94DA-C761-E942-B571-1987F8209982}">
      <dsp:nvSpPr>
        <dsp:cNvPr id="0" name=""/>
        <dsp:cNvSpPr/>
      </dsp:nvSpPr>
      <dsp:spPr>
        <a:xfrm rot="11920345">
          <a:off x="2156444" y="2838786"/>
          <a:ext cx="26570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5703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65CF75-5D3F-4B4F-B6AD-5CDA95B98CBE}">
      <dsp:nvSpPr>
        <dsp:cNvPr id="0" name=""/>
        <dsp:cNvSpPr/>
      </dsp:nvSpPr>
      <dsp:spPr>
        <a:xfrm>
          <a:off x="-326727" y="1596128"/>
          <a:ext cx="2490165" cy="1558711"/>
        </a:xfrm>
        <a:prstGeom prst="roundRect">
          <a:avLst/>
        </a:prstGeom>
        <a:solidFill>
          <a:srgbClr val="3366FF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solidFill>
                <a:schemeClr val="bg1"/>
              </a:solidFill>
            </a:rPr>
            <a:t>Customized Employment Strategies</a:t>
          </a:r>
          <a:endParaRPr lang="en-US" sz="3000" kern="1200" dirty="0">
            <a:solidFill>
              <a:schemeClr val="bg1"/>
            </a:solidFill>
          </a:endParaRPr>
        </a:p>
      </dsp:txBody>
      <dsp:txXfrm>
        <a:off x="-250637" y="1672218"/>
        <a:ext cx="2337985" cy="14065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1E8754-833D-9444-B12B-D2037190E3CB}">
      <dsp:nvSpPr>
        <dsp:cNvPr id="0" name=""/>
        <dsp:cNvSpPr/>
      </dsp:nvSpPr>
      <dsp:spPr>
        <a:xfrm>
          <a:off x="2415155" y="2300749"/>
          <a:ext cx="1841955" cy="1783620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j-lt"/>
            </a:rPr>
            <a:t>How to Get a 16 Year Old a Job</a:t>
          </a:r>
          <a:endParaRPr lang="en-US" sz="2600" b="1" kern="1200" dirty="0"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latin typeface="+mj-lt"/>
          </a:endParaRPr>
        </a:p>
      </dsp:txBody>
      <dsp:txXfrm>
        <a:off x="2502224" y="2387818"/>
        <a:ext cx="1667817" cy="1609482"/>
      </dsp:txXfrm>
    </dsp:sp>
    <dsp:sp modelId="{965FAD1C-D0E1-EE4D-A62C-A7D7A5E8E5C5}">
      <dsp:nvSpPr>
        <dsp:cNvPr id="0" name=""/>
        <dsp:cNvSpPr/>
      </dsp:nvSpPr>
      <dsp:spPr>
        <a:xfrm rot="16173816">
          <a:off x="2977316" y="1951396"/>
          <a:ext cx="6987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98726" y="0"/>
              </a:lnTo>
            </a:path>
          </a:pathLst>
        </a:custGeom>
        <a:noFill/>
        <a:ln w="38100" cap="flat" cmpd="sng" algn="ctr">
          <a:solidFill>
            <a:srgbClr val="A5D848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A40EE7-8352-A946-A30E-E85D977BF91A}">
      <dsp:nvSpPr>
        <dsp:cNvPr id="0" name=""/>
        <dsp:cNvSpPr/>
      </dsp:nvSpPr>
      <dsp:spPr>
        <a:xfrm>
          <a:off x="2402028" y="-131490"/>
          <a:ext cx="1830776" cy="1733534"/>
        </a:xfrm>
        <a:prstGeom prst="roundRect">
          <a:avLst/>
        </a:prstGeom>
        <a:solidFill>
          <a:schemeClr val="bg1">
            <a:lumMod val="65000"/>
            <a:lumOff val="35000"/>
          </a:schemeClr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rgbClr val="000000"/>
              </a:solidFill>
            </a:rPr>
            <a:t>SSA  Work Incentives</a:t>
          </a:r>
          <a:endParaRPr lang="en-US" sz="2900" kern="1200" dirty="0">
            <a:solidFill>
              <a:srgbClr val="000000"/>
            </a:solidFill>
          </a:endParaRPr>
        </a:p>
      </dsp:txBody>
      <dsp:txXfrm>
        <a:off x="2486652" y="-46866"/>
        <a:ext cx="1661528" cy="1564286"/>
      </dsp:txXfrm>
    </dsp:sp>
    <dsp:sp modelId="{5AE731FC-D6D6-FF47-A9B9-4DD6B45EF053}">
      <dsp:nvSpPr>
        <dsp:cNvPr id="0" name=""/>
        <dsp:cNvSpPr/>
      </dsp:nvSpPr>
      <dsp:spPr>
        <a:xfrm rot="20575583">
          <a:off x="4247726" y="2847176"/>
          <a:ext cx="42586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25866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CBD6E2-24FE-D446-B155-4FC5F5C7F50B}">
      <dsp:nvSpPr>
        <dsp:cNvPr id="0" name=""/>
        <dsp:cNvSpPr/>
      </dsp:nvSpPr>
      <dsp:spPr>
        <a:xfrm>
          <a:off x="4664208" y="1584683"/>
          <a:ext cx="2054340" cy="1768991"/>
        </a:xfrm>
        <a:prstGeom prst="roundRect">
          <a:avLst/>
        </a:prstGeom>
        <a:solidFill>
          <a:schemeClr val="bg1">
            <a:lumMod val="65000"/>
            <a:lumOff val="35000"/>
          </a:schemeClr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rgbClr val="000000"/>
              </a:solidFill>
            </a:rPr>
            <a:t>Social Networking</a:t>
          </a:r>
          <a:endParaRPr lang="en-US" sz="2800" kern="1200" dirty="0">
            <a:solidFill>
              <a:srgbClr val="000000"/>
            </a:solidFill>
          </a:endParaRPr>
        </a:p>
      </dsp:txBody>
      <dsp:txXfrm>
        <a:off x="4750563" y="1671038"/>
        <a:ext cx="1881630" cy="1596281"/>
      </dsp:txXfrm>
    </dsp:sp>
    <dsp:sp modelId="{694523E5-FB61-7A47-9945-FCDB81D31E3E}">
      <dsp:nvSpPr>
        <dsp:cNvPr id="0" name=""/>
        <dsp:cNvSpPr/>
      </dsp:nvSpPr>
      <dsp:spPr>
        <a:xfrm rot="2741818">
          <a:off x="4173672" y="4162294"/>
          <a:ext cx="21777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7770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3AC6A5-8A2C-A243-A6C3-0DC721166A92}">
      <dsp:nvSpPr>
        <dsp:cNvPr id="0" name=""/>
        <dsp:cNvSpPr/>
      </dsp:nvSpPr>
      <dsp:spPr>
        <a:xfrm>
          <a:off x="4269150" y="4240219"/>
          <a:ext cx="1791692" cy="1652494"/>
        </a:xfrm>
        <a:prstGeom prst="roundRect">
          <a:avLst/>
        </a:prstGeom>
        <a:solidFill>
          <a:schemeClr val="tx2">
            <a:lumMod val="50000"/>
          </a:schemeClr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000000"/>
              </a:solidFill>
            </a:rPr>
            <a:t>Job Related Routines</a:t>
          </a:r>
          <a:endParaRPr lang="en-US" sz="3200" kern="1200" dirty="0">
            <a:solidFill>
              <a:srgbClr val="000000"/>
            </a:solidFill>
          </a:endParaRPr>
        </a:p>
      </dsp:txBody>
      <dsp:txXfrm>
        <a:off x="4349818" y="4320887"/>
        <a:ext cx="1630356" cy="1491158"/>
      </dsp:txXfrm>
    </dsp:sp>
    <dsp:sp modelId="{98EA7C09-327B-1348-94B7-32B865BA7ED9}">
      <dsp:nvSpPr>
        <dsp:cNvPr id="0" name=""/>
        <dsp:cNvSpPr/>
      </dsp:nvSpPr>
      <dsp:spPr>
        <a:xfrm rot="8297660">
          <a:off x="2129016" y="4122280"/>
          <a:ext cx="32765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7657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4EC68A-516A-B448-AEFB-8DFFCF48DD03}">
      <dsp:nvSpPr>
        <dsp:cNvPr id="0" name=""/>
        <dsp:cNvSpPr/>
      </dsp:nvSpPr>
      <dsp:spPr>
        <a:xfrm>
          <a:off x="0" y="4231276"/>
          <a:ext cx="2472688" cy="1664998"/>
        </a:xfrm>
        <a:prstGeom prst="roundRect">
          <a:avLst/>
        </a:prstGeom>
        <a:solidFill>
          <a:schemeClr val="tx1">
            <a:lumMod val="65000"/>
          </a:schemeClr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000000"/>
              </a:solidFill>
            </a:rPr>
            <a:t>Public Employment Resources</a:t>
          </a:r>
          <a:endParaRPr lang="en-US" sz="3200" kern="1200" dirty="0">
            <a:solidFill>
              <a:srgbClr val="000000"/>
            </a:solidFill>
          </a:endParaRPr>
        </a:p>
      </dsp:txBody>
      <dsp:txXfrm>
        <a:off x="81279" y="4312555"/>
        <a:ext cx="2310130" cy="1502440"/>
      </dsp:txXfrm>
    </dsp:sp>
    <dsp:sp modelId="{57BF94DA-C761-E942-B571-1987F8209982}">
      <dsp:nvSpPr>
        <dsp:cNvPr id="0" name=""/>
        <dsp:cNvSpPr/>
      </dsp:nvSpPr>
      <dsp:spPr>
        <a:xfrm rot="11920345">
          <a:off x="2156444" y="2838786"/>
          <a:ext cx="26570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5703" y="0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65CF75-5D3F-4B4F-B6AD-5CDA95B98CBE}">
      <dsp:nvSpPr>
        <dsp:cNvPr id="0" name=""/>
        <dsp:cNvSpPr/>
      </dsp:nvSpPr>
      <dsp:spPr>
        <a:xfrm>
          <a:off x="-326727" y="1596128"/>
          <a:ext cx="2490165" cy="1558711"/>
        </a:xfrm>
        <a:prstGeom prst="roundRect">
          <a:avLst/>
        </a:prstGeom>
        <a:solidFill>
          <a:schemeClr val="bg1">
            <a:lumMod val="65000"/>
            <a:lumOff val="35000"/>
          </a:schemeClr>
        </a:solidFill>
        <a:ln>
          <a:noFill/>
        </a:ln>
        <a:effectLst>
          <a:outerShdw blurRad="76200" dist="25400" dir="5400000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solidFill>
                <a:schemeClr val="bg1"/>
              </a:solidFill>
            </a:rPr>
            <a:t>Customized Employment Strategies</a:t>
          </a:r>
          <a:endParaRPr lang="en-US" sz="3000" kern="1200" dirty="0">
            <a:solidFill>
              <a:schemeClr val="bg1"/>
            </a:solidFill>
          </a:endParaRPr>
        </a:p>
      </dsp:txBody>
      <dsp:txXfrm>
        <a:off x="-250637" y="1672218"/>
        <a:ext cx="2337985" cy="14065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CACE82DE-60D4-0048-918A-37E6C993A371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DA8C239D-DB33-B64E-9C1B-673C8EFBAE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996405" y="6238502"/>
            <a:ext cx="1524000" cy="365125"/>
          </a:xfrm>
        </p:spPr>
        <p:txBody>
          <a:bodyPr/>
          <a:lstStyle/>
          <a:p>
            <a:fld id="{CACE82DE-60D4-0048-918A-37E6C993A371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5321849" y="609479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8182730" y="3246937"/>
            <a:ext cx="907445" cy="365125"/>
          </a:xfrm>
        </p:spPr>
        <p:txBody>
          <a:bodyPr/>
          <a:lstStyle>
            <a:lvl1pPr algn="l">
              <a:defRPr/>
            </a:lvl1pPr>
          </a:lstStyle>
          <a:p>
            <a:fld id="{DA8C239D-DB33-B64E-9C1B-673C8EFBAE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CACE82DE-60D4-0048-918A-37E6C993A371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4997808" y="6188244"/>
            <a:ext cx="2380306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DA8C239D-DB33-B64E-9C1B-673C8EFBAE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8" y="959716"/>
            <a:ext cx="4658735" cy="5077623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988" y="608314"/>
            <a:ext cx="1789355" cy="365125"/>
          </a:xfrm>
        </p:spPr>
        <p:txBody>
          <a:bodyPr/>
          <a:lstStyle/>
          <a:p>
            <a:fld id="{CACE82DE-60D4-0048-918A-37E6C993A371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620" y="6177546"/>
            <a:ext cx="239223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370" y="300797"/>
            <a:ext cx="2287319" cy="365125"/>
          </a:xfrm>
        </p:spPr>
        <p:txBody>
          <a:bodyPr/>
          <a:lstStyle/>
          <a:p>
            <a:fld id="{DA8C239D-DB33-B64E-9C1B-673C8EFBAE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 anchor="b"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368" y="376138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CACE82DE-60D4-0048-918A-37E6C993A371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965" y="3170795"/>
            <a:ext cx="19263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6363" y="2661157"/>
            <a:ext cx="683979" cy="365125"/>
          </a:xfrm>
        </p:spPr>
        <p:txBody>
          <a:bodyPr/>
          <a:lstStyle>
            <a:lvl1pPr algn="l">
              <a:defRPr/>
            </a:lvl1pPr>
          </a:lstStyle>
          <a:p>
            <a:fld id="{DA8C239D-DB33-B64E-9C1B-673C8EFBAE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5919" y="5887412"/>
            <a:ext cx="1241980" cy="365125"/>
          </a:xfrm>
        </p:spPr>
        <p:txBody>
          <a:bodyPr/>
          <a:lstStyle>
            <a:lvl1pPr algn="l">
              <a:defRPr/>
            </a:lvl1pPr>
          </a:lstStyle>
          <a:p>
            <a:fld id="{CACE82DE-60D4-0048-918A-37E6C993A371}" type="datetimeFigureOut">
              <a:rPr lang="en-US" smtClean="0"/>
              <a:t>9/6/13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054658" y="549437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64" y="5643110"/>
            <a:ext cx="1241693" cy="365125"/>
          </a:xfrm>
        </p:spPr>
        <p:txBody>
          <a:bodyPr/>
          <a:lstStyle>
            <a:lvl1pPr algn="l">
              <a:defRPr/>
            </a:lvl1pPr>
          </a:lstStyle>
          <a:p>
            <a:fld id="{DA8C239D-DB33-B64E-9C1B-673C8EFBAE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CACE82DE-60D4-0048-918A-37E6C993A371}" type="datetimeFigureOut">
              <a:rPr lang="en-US" smtClean="0"/>
              <a:t>9/6/13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-900000">
            <a:off x="4050792" y="549554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DA8C239D-DB33-B64E-9C1B-673C8EFBAE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1640" y="612648"/>
            <a:ext cx="1792224" cy="365125"/>
          </a:xfrm>
        </p:spPr>
        <p:txBody>
          <a:bodyPr/>
          <a:lstStyle/>
          <a:p>
            <a:fld id="{CACE82DE-60D4-0048-918A-37E6C993A371}" type="datetimeFigureOut">
              <a:rPr lang="en-US" smtClean="0"/>
              <a:t>9/6/13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721" y="6101033"/>
            <a:ext cx="30521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1872" y="301752"/>
            <a:ext cx="2286000" cy="365125"/>
          </a:xfrm>
        </p:spPr>
        <p:txBody>
          <a:bodyPr/>
          <a:lstStyle/>
          <a:p>
            <a:fld id="{DA8C239D-DB33-B64E-9C1B-673C8EFBAE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938" y="5927116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CACE82DE-60D4-0048-918A-37E6C993A371}" type="datetimeFigureOut">
              <a:rPr lang="en-US" smtClean="0"/>
              <a:t>9/6/13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286" y="5987296"/>
            <a:ext cx="3124200" cy="295162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046" y="5570110"/>
            <a:ext cx="716206" cy="365125"/>
          </a:xfrm>
        </p:spPr>
        <p:txBody>
          <a:bodyPr/>
          <a:lstStyle>
            <a:lvl1pPr algn="l">
              <a:defRPr/>
            </a:lvl1pPr>
          </a:lstStyle>
          <a:p>
            <a:fld id="{DA8C239D-DB33-B64E-9C1B-673C8EFBAE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 rot="20707748">
            <a:off x="-897260" y="-624538"/>
            <a:ext cx="7286946" cy="60413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64806" y="5378153"/>
            <a:ext cx="7443151" cy="2476431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660994" y="5459931"/>
            <a:ext cx="1709023" cy="1538302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20707748">
            <a:off x="6673110" y="-489836"/>
            <a:ext cx="3059119" cy="5809409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CACE82DE-60D4-0048-918A-37E6C993A371}" type="datetimeFigureOut">
              <a:rPr lang="en-US" smtClean="0"/>
              <a:t>9/6/13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263966" y="6099104"/>
            <a:ext cx="3063047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DA8C239D-DB33-B64E-9C1B-673C8EFBAE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>
            <a:normAutofit/>
          </a:bodyPr>
          <a:lstStyle>
            <a:lvl1pPr algn="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395" y="57125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CACE82DE-60D4-0048-918A-37E6C993A371}" type="datetimeFigureOut">
              <a:rPr lang="en-US" smtClean="0"/>
              <a:t>9/6/13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292" y="5162531"/>
            <a:ext cx="2977453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470" y="391054"/>
            <a:ext cx="1963187" cy="365125"/>
          </a:xfrm>
        </p:spPr>
        <p:txBody>
          <a:bodyPr/>
          <a:lstStyle>
            <a:lvl1pPr algn="l">
              <a:defRPr/>
            </a:lvl1pPr>
          </a:lstStyle>
          <a:p>
            <a:fld id="{DA8C239D-DB33-B64E-9C1B-673C8EFBAE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an1080Base.png"/>
          <p:cNvPicPr>
            <a:picLocks noChangeAspect="1"/>
          </p:cNvPicPr>
          <p:nvPr/>
        </p:nvPicPr>
        <p:blipFill>
          <a:blip r:embed="rId13" cstate="print">
            <a:lum bright="-3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455" y="2807056"/>
            <a:ext cx="5320597" cy="18400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024" cy="478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1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CACE82DE-60D4-0048-918A-37E6C993A371}" type="datetimeFigureOut">
              <a:rPr lang="en-US" smtClean="0"/>
              <a:t>9/6/13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1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047" y="5324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C239D-DB33-B64E-9C1B-673C8EFBAEDA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7280" indent="-32004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432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7432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accent5"/>
                </a:solidFill>
              </a:rPr>
              <a:t>Volume 5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Get a 16 Year Old a Job</a:t>
            </a:r>
            <a:endParaRPr lang="en-US" dirty="0"/>
          </a:p>
        </p:txBody>
      </p:sp>
      <p:pic>
        <p:nvPicPr>
          <p:cNvPr id="12" name="Picture 11" descr="1fe97f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07058">
            <a:off x="4968761" y="1339624"/>
            <a:ext cx="1255928" cy="12161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3" name="TextBox 12"/>
          <p:cNvSpPr txBox="1"/>
          <p:nvPr/>
        </p:nvSpPr>
        <p:spPr>
          <a:xfrm rot="20784551">
            <a:off x="6479818" y="1746324"/>
            <a:ext cx="16466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/>
                </a:solidFill>
              </a:rPr>
              <a:t>Roger Shelley</a:t>
            </a:r>
          </a:p>
        </p:txBody>
      </p:sp>
      <p:pic>
        <p:nvPicPr>
          <p:cNvPr id="14" name="Picture 13" descr="CHD color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0"/>
          <a:stretch/>
        </p:blipFill>
        <p:spPr>
          <a:xfrm rot="20691951">
            <a:off x="5956327" y="5721753"/>
            <a:ext cx="3043662" cy="6308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8699046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About Working for Yourself?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296398" y="564197"/>
            <a:ext cx="5089786" cy="5795457"/>
          </a:xfrm>
        </p:spPr>
        <p:txBody>
          <a:bodyPr>
            <a:normAutofit/>
          </a:bodyPr>
          <a:lstStyle/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What kind of service or product could you offer to prospective customers?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Check your themes and places for hints or customers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/>
              <a:t>What do you need for starting the business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Start a plan for at least one business (Business Proposal Instructions and Form follow on the next slides)</a:t>
            </a:r>
          </a:p>
        </p:txBody>
      </p:sp>
    </p:spTree>
    <p:extLst>
      <p:ext uri="{BB962C8B-B14F-4D97-AF65-F5344CB8AC3E}">
        <p14:creationId xmlns:p14="http://schemas.microsoft.com/office/powerpoint/2010/main" val="2190334166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63685" y="146050"/>
            <a:ext cx="6166853" cy="6658141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40080" tIns="365760" rIns="640080" rtlCol="0" anchor="t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Business Proposal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For (Business Owner’s Name)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Business Name______________________________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Business Address____________________________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Business Category: </a:t>
            </a:r>
            <a:r>
              <a:rPr lang="en-US" sz="1400" dirty="0" smtClean="0">
                <a:solidFill>
                  <a:schemeClr val="bg1"/>
                </a:solidFill>
              </a:rPr>
              <a:t>___Sole Proprietorship     ___Corporation ___Limited Partnership      ___LLC      Other:_________________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Product/Services: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Proposed Markets: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Activities Already Accomplished: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Next Steps: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Resources needed to start business: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Supports utilized or in place: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122480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63685" y="172190"/>
            <a:ext cx="6166853" cy="6621239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40080" tIns="228600" rIns="640080" rtlCol="0" anchor="t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Business Proposal Instructions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Business Name: </a:t>
            </a:r>
            <a:r>
              <a:rPr lang="en-US" dirty="0" smtClean="0">
                <a:solidFill>
                  <a:schemeClr val="bg1"/>
                </a:solidFill>
              </a:rPr>
              <a:t>What is the name of your business?</a:t>
            </a:r>
          </a:p>
          <a:p>
            <a:endParaRPr lang="en-US" sz="800" dirty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Business Address: </a:t>
            </a:r>
            <a:r>
              <a:rPr lang="en-US" dirty="0" smtClean="0">
                <a:solidFill>
                  <a:schemeClr val="bg1"/>
                </a:solidFill>
              </a:rPr>
              <a:t>Where is your business located?</a:t>
            </a:r>
          </a:p>
          <a:p>
            <a:endParaRPr lang="en-US" sz="800" b="1" dirty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Business Category: </a:t>
            </a:r>
            <a:r>
              <a:rPr lang="en-US" dirty="0" smtClean="0">
                <a:solidFill>
                  <a:schemeClr val="bg1"/>
                </a:solidFill>
              </a:rPr>
              <a:t>What kind of business? </a:t>
            </a:r>
            <a:r>
              <a:rPr lang="en-US" dirty="0">
                <a:solidFill>
                  <a:schemeClr val="bg1"/>
                </a:solidFill>
              </a:rPr>
              <a:t>S</a:t>
            </a:r>
            <a:r>
              <a:rPr lang="en-US" dirty="0" smtClean="0">
                <a:solidFill>
                  <a:schemeClr val="bg1"/>
                </a:solidFill>
              </a:rPr>
              <a:t>ole proprietor, limited partnership, corporation, limited liability company (LLC), or other?</a:t>
            </a: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Product/Services: </a:t>
            </a:r>
            <a:r>
              <a:rPr lang="en-US" dirty="0" smtClean="0">
                <a:solidFill>
                  <a:schemeClr val="bg1"/>
                </a:solidFill>
              </a:rPr>
              <a:t>Describe your business. What will you make or what services will you provide?</a:t>
            </a:r>
          </a:p>
          <a:p>
            <a:endParaRPr lang="en-US" sz="800" dirty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Proposed Markets: </a:t>
            </a:r>
            <a:r>
              <a:rPr lang="en-US" dirty="0" smtClean="0">
                <a:solidFill>
                  <a:schemeClr val="bg1"/>
                </a:solidFill>
              </a:rPr>
              <a:t>Who are you going to sell to or serve? How will they know about you?</a:t>
            </a:r>
          </a:p>
          <a:p>
            <a:endParaRPr lang="en-US" sz="800" dirty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Activities Already Accomplished: </a:t>
            </a:r>
            <a:r>
              <a:rPr lang="en-US" dirty="0" smtClean="0">
                <a:solidFill>
                  <a:schemeClr val="bg1"/>
                </a:solidFill>
              </a:rPr>
              <a:t>What have you done already?</a:t>
            </a:r>
          </a:p>
          <a:p>
            <a:endParaRPr lang="en-US" sz="800" dirty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Next Steps: </a:t>
            </a:r>
            <a:r>
              <a:rPr lang="en-US" dirty="0" smtClean="0">
                <a:solidFill>
                  <a:schemeClr val="bg1"/>
                </a:solidFill>
              </a:rPr>
              <a:t>What are the first things you need to do?</a:t>
            </a:r>
          </a:p>
          <a:p>
            <a:endParaRPr lang="en-US" sz="800" dirty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Resources needed to start business: </a:t>
            </a:r>
            <a:r>
              <a:rPr lang="en-US" dirty="0" smtClean="0">
                <a:solidFill>
                  <a:schemeClr val="bg1"/>
                </a:solidFill>
              </a:rPr>
              <a:t>What do you need to get started?</a:t>
            </a:r>
          </a:p>
          <a:p>
            <a:endParaRPr lang="en-US" sz="800" b="1" dirty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Supports utilized or in place: </a:t>
            </a:r>
            <a:r>
              <a:rPr lang="en-US" dirty="0" smtClean="0">
                <a:solidFill>
                  <a:schemeClr val="bg1"/>
                </a:solidFill>
              </a:rPr>
              <a:t>Who is helping you start this business?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351449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Employment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303284" y="557370"/>
            <a:ext cx="4849175" cy="5747558"/>
          </a:xfrm>
        </p:spPr>
        <p:txBody>
          <a:bodyPr>
            <a:normAutofit/>
          </a:bodyPr>
          <a:lstStyle/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 smtClean="0"/>
              <a:t>You have your choice on the way you want to work and what you want to do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sz="3200" dirty="0" smtClean="0"/>
              <a:t>Sometimes, the hardest part is to begin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endParaRPr lang="en-US" sz="3200" dirty="0" smtClean="0"/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03241797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 rot="-4500000">
            <a:off x="-158929" y="2984973"/>
            <a:ext cx="41150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3200" dirty="0" smtClean="0">
                <a:solidFill>
                  <a:schemeClr val="accent3"/>
                </a:solidFill>
              </a:rPr>
              <a:t>Job Related Routines</a:t>
            </a:r>
            <a:endParaRPr lang="en-US" sz="3200" dirty="0">
              <a:solidFill>
                <a:schemeClr val="accent3"/>
              </a:solidFill>
            </a:endParaRPr>
          </a:p>
          <a:p>
            <a:pPr algn="r"/>
            <a:r>
              <a:rPr lang="en-US" sz="3200" b="1" dirty="0" smtClean="0">
                <a:solidFill>
                  <a:srgbClr val="A5D848"/>
                </a:solidFill>
              </a:rPr>
              <a:t>Tasks, Training, &amp; </a:t>
            </a:r>
            <a:br>
              <a:rPr lang="en-US" sz="3200" b="1" dirty="0" smtClean="0">
                <a:solidFill>
                  <a:srgbClr val="A5D848"/>
                </a:solidFill>
              </a:rPr>
            </a:br>
            <a:r>
              <a:rPr lang="en-US" sz="3200" b="1" dirty="0" smtClean="0">
                <a:solidFill>
                  <a:srgbClr val="A5D848"/>
                </a:solidFill>
              </a:rPr>
              <a:t>Skill Utilization</a:t>
            </a:r>
            <a:endParaRPr lang="en-US" sz="3200" b="1" dirty="0">
              <a:solidFill>
                <a:srgbClr val="A5D848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696950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4330615" cy="1695450"/>
          </a:xfrm>
        </p:spPr>
        <p:txBody>
          <a:bodyPr/>
          <a:lstStyle/>
          <a:p>
            <a:r>
              <a:rPr lang="en-US" dirty="0" smtClean="0"/>
              <a:t>Let’s Review the Aspects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922561716"/>
              </p:ext>
            </p:extLst>
          </p:nvPr>
        </p:nvGraphicFramePr>
        <p:xfrm>
          <a:off x="2123667" y="551763"/>
          <a:ext cx="6391821" cy="597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4181176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4330615" cy="1695450"/>
          </a:xfrm>
        </p:spPr>
        <p:txBody>
          <a:bodyPr/>
          <a:lstStyle/>
          <a:p>
            <a:r>
              <a:rPr lang="en-US" dirty="0" smtClean="0"/>
              <a:t>Let’s Review the Aspects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32417794"/>
              </p:ext>
            </p:extLst>
          </p:nvPr>
        </p:nvGraphicFramePr>
        <p:xfrm>
          <a:off x="2123667" y="551763"/>
          <a:ext cx="6391821" cy="597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7226414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4741464" y="2040683"/>
            <a:ext cx="5584904" cy="143560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Customized Information &amp;Transferrable Skills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3"/>
                </a:solidFill>
              </a:rPr>
              <a:t>Interests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Cars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Video games</a:t>
            </a:r>
          </a:p>
          <a:p>
            <a:pPr marL="0" indent="0">
              <a:buClr>
                <a:schemeClr val="accent3"/>
              </a:buClr>
              <a:buNone/>
            </a:pPr>
            <a:endParaRPr lang="en-US" dirty="0" smtClean="0"/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Basketball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endParaRPr lang="en-US" dirty="0"/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Animals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5"/>
                </a:solidFill>
              </a:rPr>
              <a:t>Themes</a:t>
            </a:r>
            <a:endParaRPr lang="en-US" b="1" dirty="0">
              <a:solidFill>
                <a:schemeClr val="accent5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Clr>
                <a:schemeClr val="accent5"/>
              </a:buClr>
              <a:buFont typeface="Wingdings" charset="2"/>
              <a:buChar char="ü"/>
            </a:pPr>
            <a:r>
              <a:rPr lang="en-US" dirty="0" smtClean="0"/>
              <a:t>Transportation</a:t>
            </a:r>
          </a:p>
          <a:p>
            <a:pPr>
              <a:buClr>
                <a:schemeClr val="accent5"/>
              </a:buClr>
              <a:buFont typeface="Wingdings" charset="2"/>
              <a:buChar char="ü"/>
            </a:pPr>
            <a:r>
              <a:rPr lang="en-US" dirty="0" smtClean="0"/>
              <a:t>Technology/ Communication</a:t>
            </a:r>
          </a:p>
          <a:p>
            <a:pPr>
              <a:buClr>
                <a:schemeClr val="accent5"/>
              </a:buClr>
              <a:buFont typeface="Wingdings" charset="2"/>
              <a:buChar char="ü"/>
            </a:pPr>
            <a:r>
              <a:rPr lang="en-US" dirty="0" smtClean="0"/>
              <a:t>Sports: </a:t>
            </a:r>
            <a:r>
              <a:rPr lang="en-US" dirty="0" err="1"/>
              <a:t>M</a:t>
            </a:r>
            <a:r>
              <a:rPr lang="en-US" dirty="0" err="1" smtClean="0"/>
              <a:t>gmt</a:t>
            </a:r>
            <a:r>
              <a:rPr lang="en-US" dirty="0" smtClean="0"/>
              <a:t>, </a:t>
            </a:r>
            <a:r>
              <a:rPr lang="en-US" dirty="0" err="1"/>
              <a:t>C</a:t>
            </a:r>
            <a:r>
              <a:rPr lang="en-US" dirty="0" err="1" smtClean="0"/>
              <a:t>omm</a:t>
            </a:r>
            <a:r>
              <a:rPr lang="en-US" dirty="0" smtClean="0"/>
              <a:t>, etc.</a:t>
            </a:r>
          </a:p>
          <a:p>
            <a:pPr>
              <a:buClr>
                <a:schemeClr val="accent5"/>
              </a:buClr>
              <a:buFont typeface="Wingdings" charset="2"/>
              <a:buChar char="ü"/>
            </a:pPr>
            <a:r>
              <a:rPr lang="en-US" dirty="0" smtClean="0"/>
              <a:t>Products, Direct Care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20694151">
            <a:off x="1883419" y="5864936"/>
            <a:ext cx="5227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2"/>
            <a:r>
              <a:rPr lang="en-US" i="1" dirty="0"/>
              <a:t>“Themes” Thanks to Griffin-</a:t>
            </a:r>
            <a:r>
              <a:rPr lang="en-US" i="1" dirty="0" err="1"/>
              <a:t>Hammis</a:t>
            </a:r>
            <a:r>
              <a:rPr lang="en-US" i="1" dirty="0"/>
              <a:t> Associates, </a:t>
            </a:r>
            <a:r>
              <a:rPr lang="en-US" i="1" dirty="0" smtClean="0"/>
              <a:t>LLC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 rot="20718106">
            <a:off x="161438" y="750656"/>
            <a:ext cx="54197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</a:rPr>
              <a:t>General interest areas, or themes?</a:t>
            </a:r>
            <a:endParaRPr lang="en-US" sz="2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730564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989540" y="3137072"/>
            <a:ext cx="5660983" cy="1695631"/>
          </a:xfrm>
        </p:spPr>
        <p:txBody>
          <a:bodyPr>
            <a:normAutofit fontScale="90000"/>
          </a:bodyPr>
          <a:lstStyle/>
          <a:p>
            <a:r>
              <a:rPr lang="en-US" dirty="0"/>
              <a:t>Customized Information </a:t>
            </a:r>
            <a:r>
              <a:rPr lang="en-US" dirty="0" smtClean="0"/>
              <a:t>&amp; Transferrable </a:t>
            </a:r>
            <a:r>
              <a:rPr lang="en-US" dirty="0"/>
              <a:t>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320310" y="517283"/>
            <a:ext cx="4833124" cy="5822566"/>
          </a:xfrm>
        </p:spPr>
        <p:txBody>
          <a:bodyPr>
            <a:normAutofit/>
          </a:bodyPr>
          <a:lstStyle/>
          <a:p>
            <a:pPr marL="0" indent="0">
              <a:buClr>
                <a:schemeClr val="accent3"/>
              </a:buClr>
              <a:buNone/>
            </a:pPr>
            <a:r>
              <a:rPr lang="en-US" b="1" dirty="0" smtClean="0">
                <a:solidFill>
                  <a:schemeClr val="accent5"/>
                </a:solidFill>
              </a:rPr>
              <a:t>Exploring “Themes”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Develop a list of places where people with those themes work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Ask questions:</a:t>
            </a:r>
          </a:p>
          <a:p>
            <a:pPr lvl="1">
              <a:buClr>
                <a:schemeClr val="accent5"/>
              </a:buClr>
              <a:buFont typeface="Arial"/>
              <a:buChar char="•"/>
            </a:pPr>
            <a:r>
              <a:rPr lang="en-US" dirty="0" smtClean="0"/>
              <a:t>Where?</a:t>
            </a:r>
          </a:p>
          <a:p>
            <a:pPr lvl="1">
              <a:buClr>
                <a:schemeClr val="accent5"/>
              </a:buClr>
              <a:buFont typeface="Arial"/>
              <a:buChar char="•"/>
            </a:pPr>
            <a:r>
              <a:rPr lang="en-US" dirty="0" smtClean="0"/>
              <a:t>Why?</a:t>
            </a:r>
          </a:p>
          <a:p>
            <a:pPr lvl="1">
              <a:buClr>
                <a:schemeClr val="accent5"/>
              </a:buClr>
              <a:buFont typeface="Arial"/>
              <a:buChar char="•"/>
            </a:pPr>
            <a:r>
              <a:rPr lang="en-US" dirty="0" smtClean="0"/>
              <a:t>What led to the decision to do that work?</a:t>
            </a:r>
          </a:p>
          <a:p>
            <a:pPr lvl="1">
              <a:buClr>
                <a:schemeClr val="accent5"/>
              </a:buClr>
              <a:buFont typeface="Arial"/>
              <a:buChar char="•"/>
            </a:pPr>
            <a:r>
              <a:rPr lang="en-US" dirty="0" smtClean="0"/>
              <a:t>What, if any, were steps that prepared the person to do that work?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712663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324747" y="550575"/>
            <a:ext cx="5104177" cy="5823110"/>
          </a:xfrm>
        </p:spPr>
        <p:txBody>
          <a:bodyPr>
            <a:normAutofit fontScale="92500"/>
          </a:bodyPr>
          <a:lstStyle/>
          <a:p>
            <a:pPr marL="0" indent="0">
              <a:buClr>
                <a:schemeClr val="accent3"/>
              </a:buClr>
              <a:buNone/>
            </a:pPr>
            <a:r>
              <a:rPr lang="en-US" b="1" dirty="0" smtClean="0">
                <a:solidFill>
                  <a:srgbClr val="A5D848"/>
                </a:solidFill>
              </a:rPr>
              <a:t>Checking for “Core Routines”* for the places and job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What tasks need to be done most often in this job?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What type of training is required for performing the tasks? 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How do people get into a job with these “Core Routines”?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What do I do, right now, that might apply to those jobs?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1900" i="1" dirty="0" smtClean="0"/>
              <a:t>*MGA, Michael Callahan 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 rot="17100000">
            <a:off x="-989540" y="3137072"/>
            <a:ext cx="5660983" cy="1695631"/>
          </a:xfrm>
        </p:spPr>
        <p:txBody>
          <a:bodyPr>
            <a:normAutofit fontScale="90000"/>
          </a:bodyPr>
          <a:lstStyle/>
          <a:p>
            <a:r>
              <a:rPr lang="en-US" dirty="0"/>
              <a:t>Customized Information </a:t>
            </a:r>
            <a:r>
              <a:rPr lang="en-US" dirty="0" smtClean="0"/>
              <a:t>&amp; Transferrable </a:t>
            </a:r>
            <a:r>
              <a:rPr lang="en-US" dirty="0"/>
              <a:t>Skills</a:t>
            </a:r>
          </a:p>
        </p:txBody>
      </p:sp>
    </p:spTree>
    <p:extLst>
      <p:ext uri="{BB962C8B-B14F-4D97-AF65-F5344CB8AC3E}">
        <p14:creationId xmlns:p14="http://schemas.microsoft.com/office/powerpoint/2010/main" val="4266879610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905544" y="3034873"/>
            <a:ext cx="5547759" cy="1695631"/>
          </a:xfrm>
        </p:spPr>
        <p:txBody>
          <a:bodyPr>
            <a:normAutofit fontScale="90000"/>
          </a:bodyPr>
          <a:lstStyle/>
          <a:p>
            <a:r>
              <a:rPr lang="en-US" dirty="0"/>
              <a:t>Customized Information </a:t>
            </a:r>
            <a:r>
              <a:rPr lang="en-US" dirty="0" smtClean="0"/>
              <a:t>&amp; Transferrable Skills/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257032" y="554813"/>
            <a:ext cx="4894198" cy="5755916"/>
          </a:xfrm>
        </p:spPr>
        <p:txBody>
          <a:bodyPr>
            <a:normAutofit/>
          </a:bodyPr>
          <a:lstStyle/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Where do you want to work?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Critical/Supporting?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Top-down/Team?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Relaxed/Formal?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Self-directed/Ordered?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People of all ages/People of your age only?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Where do you </a:t>
            </a:r>
            <a:r>
              <a:rPr lang="en-US" u="sng" dirty="0" smtClean="0"/>
              <a:t>not</a:t>
            </a:r>
            <a:r>
              <a:rPr lang="en-US" dirty="0" smtClean="0"/>
              <a:t> want to work?</a:t>
            </a:r>
          </a:p>
        </p:txBody>
      </p:sp>
    </p:spTree>
    <p:extLst>
      <p:ext uri="{BB962C8B-B14F-4D97-AF65-F5344CB8AC3E}">
        <p14:creationId xmlns:p14="http://schemas.microsoft.com/office/powerpoint/2010/main" val="3221974004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About Working for Yourself?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305554" y="576494"/>
            <a:ext cx="5105006" cy="5747561"/>
          </a:xfrm>
        </p:spPr>
        <p:txBody>
          <a:bodyPr>
            <a:normAutofit/>
          </a:bodyPr>
          <a:lstStyle/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Self-employment allows you to tailor a job for yourself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Self-employment might allow you to make more money than working for someone else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Self-employment allows you to set your own hours</a:t>
            </a:r>
          </a:p>
          <a:p>
            <a:pPr>
              <a:buClr>
                <a:schemeClr val="accent3"/>
              </a:buClr>
              <a:buFont typeface="Wingdings" charset="2"/>
              <a:buChar char="ü"/>
            </a:pPr>
            <a:r>
              <a:rPr lang="en-US" dirty="0" smtClean="0"/>
              <a:t>Self-employment may allow you to hire others to help with your work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148145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Kilter">
  <a:themeElements>
    <a:clrScheme name="Kilter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ilter">
      <a:fillStyleLst>
        <a:solidFill>
          <a:schemeClr val="phClr"/>
        </a:solidFill>
        <a:gradFill rotWithShape="1">
          <a:gsLst>
            <a:gs pos="0">
              <a:schemeClr val="phClr">
                <a:tint val="14000"/>
                <a:satMod val="180000"/>
                <a:lumMod val="100000"/>
              </a:schemeClr>
            </a:gs>
            <a:gs pos="42000">
              <a:schemeClr val="phClr">
                <a:tint val="40000"/>
                <a:satMod val="160000"/>
                <a:lumMod val="94000"/>
              </a:schemeClr>
            </a:gs>
            <a:gs pos="100000">
              <a:schemeClr val="phClr">
                <a:tint val="94000"/>
                <a:satMod val="140000"/>
              </a:schemeClr>
            </a:gs>
          </a:gsLst>
          <a:lin ang="5160000" scaled="1"/>
        </a:gradFill>
        <a:gradFill rotWithShape="1">
          <a:gsLst>
            <a:gs pos="38000">
              <a:schemeClr val="phClr">
                <a:satMod val="120000"/>
              </a:schemeClr>
            </a:gs>
            <a:gs pos="100000">
              <a:schemeClr val="phClr">
                <a:shade val="60000"/>
                <a:satMod val="180000"/>
                <a:lumMod val="70000"/>
              </a:schemeClr>
            </a:gs>
          </a:gsLst>
          <a:lin ang="4680000" scaled="0"/>
        </a:gradFill>
      </a:fillStyleLst>
      <a:lnStyleLst>
        <a:ln w="12700" cap="flat" cmpd="sng" algn="ctr">
          <a:solidFill>
            <a:schemeClr val="phClr">
              <a:shade val="50000"/>
            </a:schemeClr>
          </a:solidFill>
          <a:prstDash val="solid"/>
        </a:ln>
        <a:ln w="2540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762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152400" h="63500" prst="softRound"/>
          </a:sp3d>
        </a:effectStyle>
        <a:effectStyle>
          <a:effectLst>
            <a:outerShdw blurRad="107950" dist="12700" dir="5040000" rotWithShape="0">
              <a:srgbClr val="000000">
                <a:alpha val="5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h="635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Kilter.thmx</Template>
  <TotalTime>2905</TotalTime>
  <Words>629</Words>
  <Application>Microsoft Macintosh PowerPoint</Application>
  <PresentationFormat>On-screen Show (4:3)</PresentationFormat>
  <Paragraphs>110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Kilter</vt:lpstr>
      <vt:lpstr>How to Get a 16 Year Old a Job</vt:lpstr>
      <vt:lpstr>Job Related Routines Tasks, Training, &amp;  Skill Utilization</vt:lpstr>
      <vt:lpstr>Let’s Review the Aspects</vt:lpstr>
      <vt:lpstr>Let’s Review the Aspects</vt:lpstr>
      <vt:lpstr>Customized Information &amp;Transferrable Skills</vt:lpstr>
      <vt:lpstr>Customized Information &amp; Transferrable Skills</vt:lpstr>
      <vt:lpstr>Customized Information &amp; Transferrable Skills</vt:lpstr>
      <vt:lpstr>Customized Information &amp; Transferrable Skills/ Environment</vt:lpstr>
      <vt:lpstr>What About Working for Yourself?</vt:lpstr>
      <vt:lpstr>What About Working for Yourself?</vt:lpstr>
      <vt:lpstr>PowerPoint Presentation</vt:lpstr>
      <vt:lpstr>PowerPoint Presentation</vt:lpstr>
      <vt:lpstr>Choosing Employment</vt:lpstr>
    </vt:vector>
  </TitlesOfParts>
  <Company>UCDUAA/Roberts Consulting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How to Get a 16 Year Old a Job</dc:title>
  <dc:creator>B. Roger Shelley</dc:creator>
  <cp:lastModifiedBy>B. Roger Shelley</cp:lastModifiedBy>
  <cp:revision>28</cp:revision>
  <dcterms:created xsi:type="dcterms:W3CDTF">2013-08-21T18:45:53Z</dcterms:created>
  <dcterms:modified xsi:type="dcterms:W3CDTF">2013-09-06T17:43:21Z</dcterms:modified>
</cp:coreProperties>
</file>