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5" r:id="rId2"/>
    <p:sldId id="276" r:id="rId3"/>
    <p:sldId id="284" r:id="rId4"/>
    <p:sldId id="277" r:id="rId5"/>
    <p:sldId id="258" r:id="rId6"/>
    <p:sldId id="259" r:id="rId7"/>
    <p:sldId id="278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9" r:id="rId16"/>
    <p:sldId id="269" r:id="rId17"/>
    <p:sldId id="270" r:id="rId18"/>
    <p:sldId id="271" r:id="rId19"/>
    <p:sldId id="281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760" y="-96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0D6DEB-A253-3A4D-A88A-7FC09F84022F}" type="doc">
      <dgm:prSet loTypeId="urn:microsoft.com/office/officeart/2008/layout/RadialCluster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8A188-2BB6-4B42-B469-7316A56CB25E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b="1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gm:t>
    </dgm:pt>
    <dgm:pt modelId="{5F415E98-E14A-424B-92A2-6852219762FE}" type="parTrans" cxnId="{CDE8A51C-3B04-424D-B7A8-2A1BABF0F1D2}">
      <dgm:prSet/>
      <dgm:spPr/>
      <dgm:t>
        <a:bodyPr/>
        <a:lstStyle/>
        <a:p>
          <a:endParaRPr lang="en-US"/>
        </a:p>
      </dgm:t>
    </dgm:pt>
    <dgm:pt modelId="{761A33B2-42B2-614E-94F3-DFEC987F7DC7}" type="sibTrans" cxnId="{CDE8A51C-3B04-424D-B7A8-2A1BABF0F1D2}">
      <dgm:prSet/>
      <dgm:spPr/>
      <dgm:t>
        <a:bodyPr/>
        <a:lstStyle/>
        <a:p>
          <a:endParaRPr lang="en-US"/>
        </a:p>
      </dgm:t>
    </dgm:pt>
    <dgm:pt modelId="{04EEF6BB-FDF5-014C-8CC9-49B73B85BB45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Public Employment Resources</a:t>
          </a:r>
          <a:endParaRPr lang="en-US" dirty="0">
            <a:solidFill>
              <a:srgbClr val="000000"/>
            </a:solidFill>
          </a:endParaRPr>
        </a:p>
      </dgm:t>
    </dgm:pt>
    <dgm:pt modelId="{FC544319-C12C-9E4A-B94D-6EF5AFD81361}" type="parTrans" cxnId="{30C6473D-AEA1-C948-8DAB-35AE55A89151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44AAEF2D-2BF4-E94F-AFE2-EC90B935F666}" type="sibTrans" cxnId="{30C6473D-AEA1-C948-8DAB-35AE55A89151}">
      <dgm:prSet/>
      <dgm:spPr/>
      <dgm:t>
        <a:bodyPr/>
        <a:lstStyle/>
        <a:p>
          <a:endParaRPr lang="en-US"/>
        </a:p>
      </dgm:t>
    </dgm:pt>
    <dgm:pt modelId="{2590511A-D223-974D-BCCC-76B62E669FD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SSA  Work Incentives</a:t>
          </a:r>
          <a:endParaRPr lang="en-US" dirty="0">
            <a:solidFill>
              <a:srgbClr val="000000"/>
            </a:solidFill>
          </a:endParaRPr>
        </a:p>
      </dgm:t>
    </dgm:pt>
    <dgm:pt modelId="{C8885437-BC96-D34C-903B-1D090358F9AB}" type="parTrans" cxnId="{84743D03-044D-EB44-A8E7-76295D28385F}">
      <dgm:prSet/>
      <dgm:spPr>
        <a:ln w="38100" cmpd="sng">
          <a:solidFill>
            <a:srgbClr val="A5D848"/>
          </a:solidFill>
        </a:ln>
      </dgm:spPr>
      <dgm:t>
        <a:bodyPr/>
        <a:lstStyle/>
        <a:p>
          <a:endParaRPr lang="en-US"/>
        </a:p>
      </dgm:t>
    </dgm:pt>
    <dgm:pt modelId="{ABC508CA-C6EC-A74C-AFB5-5630A802454F}" type="sibTrans" cxnId="{84743D03-044D-EB44-A8E7-76295D28385F}">
      <dgm:prSet/>
      <dgm:spPr/>
      <dgm:t>
        <a:bodyPr/>
        <a:lstStyle/>
        <a:p>
          <a:endParaRPr lang="en-US"/>
        </a:p>
      </dgm:t>
    </dgm:pt>
    <dgm:pt modelId="{306B524A-1BF3-0642-A916-E43296468F3B}">
      <dgm:prSet phldrT="[Text]"/>
      <dgm:spPr>
        <a:solidFill>
          <a:srgbClr val="3366FF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Customized Employment Strategies</a:t>
          </a:r>
          <a:endParaRPr lang="en-US" dirty="0">
            <a:solidFill>
              <a:schemeClr val="bg1"/>
            </a:solidFill>
          </a:endParaRPr>
        </a:p>
      </dgm:t>
    </dgm:pt>
    <dgm:pt modelId="{33BABCB1-6516-834C-A122-49AB93A9DBA4}" type="parTrans" cxnId="{12153A5F-E1DD-1844-BC39-7FCF6D65F0C6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8A9F2B6-B334-C644-A55C-17DFBD49A3E0}" type="sibTrans" cxnId="{12153A5F-E1DD-1844-BC39-7FCF6D65F0C6}">
      <dgm:prSet/>
      <dgm:spPr/>
      <dgm:t>
        <a:bodyPr/>
        <a:lstStyle/>
        <a:p>
          <a:endParaRPr lang="en-US"/>
        </a:p>
      </dgm:t>
    </dgm:pt>
    <dgm:pt modelId="{BBB26126-1F3A-F54D-893F-45FCC6067928}">
      <dgm:prSet/>
      <dgm:spPr>
        <a:solidFill>
          <a:schemeClr val="accent3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Social Networking</a:t>
          </a:r>
          <a:endParaRPr lang="en-US" dirty="0">
            <a:solidFill>
              <a:srgbClr val="000000"/>
            </a:solidFill>
          </a:endParaRPr>
        </a:p>
      </dgm:t>
    </dgm:pt>
    <dgm:pt modelId="{28AEBA89-06C8-1146-B254-AF16AA9AF8BE}" type="parTrans" cxnId="{ED7DE891-F4C3-9D4D-86F3-CCC6F03E8D4A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F647DB5-A53C-D443-B313-5C010CCBC2DB}" type="sibTrans" cxnId="{ED7DE891-F4C3-9D4D-86F3-CCC6F03E8D4A}">
      <dgm:prSet/>
      <dgm:spPr/>
      <dgm:t>
        <a:bodyPr/>
        <a:lstStyle/>
        <a:p>
          <a:endParaRPr lang="en-US"/>
        </a:p>
      </dgm:t>
    </dgm:pt>
    <dgm:pt modelId="{E566986F-5C14-A747-A80C-457D978D7145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Job Related Routines</a:t>
          </a:r>
          <a:endParaRPr lang="en-US" dirty="0">
            <a:solidFill>
              <a:srgbClr val="000000"/>
            </a:solidFill>
          </a:endParaRPr>
        </a:p>
      </dgm:t>
    </dgm:pt>
    <dgm:pt modelId="{C9CDF230-382F-2E4E-9EC5-51C81CBF0A33}" type="parTrans" cxnId="{B481D81F-446A-8F40-A76B-34B97CD73E90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BEDDBE68-B3CC-CF49-89C6-0DA97F356147}" type="sibTrans" cxnId="{B481D81F-446A-8F40-A76B-34B97CD73E90}">
      <dgm:prSet/>
      <dgm:spPr/>
      <dgm:t>
        <a:bodyPr/>
        <a:lstStyle/>
        <a:p>
          <a:endParaRPr lang="en-US"/>
        </a:p>
      </dgm:t>
    </dgm:pt>
    <dgm:pt modelId="{2223548E-0A04-D742-A497-1ED39D47D68B}" type="pres">
      <dgm:prSet presAssocID="{190D6DEB-A253-3A4D-A88A-7FC09F8402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0BA245C-A00D-D742-A8CF-5707379ACBE2}" type="pres">
      <dgm:prSet presAssocID="{8AC8A188-2BB6-4B42-B469-7316A56CB25E}" presName="singleCycle" presStyleCnt="0"/>
      <dgm:spPr/>
    </dgm:pt>
    <dgm:pt modelId="{5F1E8754-833D-9444-B12B-D2037190E3CB}" type="pres">
      <dgm:prSet presAssocID="{8AC8A188-2BB6-4B42-B469-7316A56CB25E}" presName="singleCenter" presStyleLbl="node1" presStyleIdx="0" presStyleCnt="6" custScaleX="102747" custScaleY="99493" custLinFactNeighborX="623" custLinFactNeighborY="-1037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65FAD1C-D0E1-EE4D-A62C-A7D7A5E8E5C5}" type="pres">
      <dgm:prSet presAssocID="{C8885437-BC96-D34C-903B-1D090358F9AB}" presName="Name56" presStyleLbl="parChTrans1D2" presStyleIdx="0" presStyleCnt="5"/>
      <dgm:spPr/>
      <dgm:t>
        <a:bodyPr/>
        <a:lstStyle/>
        <a:p>
          <a:endParaRPr lang="en-US"/>
        </a:p>
      </dgm:t>
    </dgm:pt>
    <dgm:pt modelId="{CDA40EE7-8352-A946-A30E-E85D977BF91A}" type="pres">
      <dgm:prSet presAssocID="{2590511A-D223-974D-BCCC-76B62E669FD2}" presName="text0" presStyleLbl="node1" presStyleIdx="1" presStyleCnt="6" custScaleX="152423" custScaleY="144327" custRadScaleRad="108295" custRadScaleInc="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731FC-D6D6-FF47-A9B9-4DD6B45EF053}" type="pres">
      <dgm:prSet presAssocID="{28AEBA89-06C8-1146-B254-AF16AA9AF8BE}" presName="Name56" presStyleLbl="parChTrans1D2" presStyleIdx="1" presStyleCnt="5"/>
      <dgm:spPr/>
      <dgm:t>
        <a:bodyPr/>
        <a:lstStyle/>
        <a:p>
          <a:endParaRPr lang="en-US"/>
        </a:p>
      </dgm:t>
    </dgm:pt>
    <dgm:pt modelId="{12CBD6E2-24FE-D446-B155-4FC5F5C7F50B}" type="pres">
      <dgm:prSet presAssocID="{BBB26126-1F3A-F54D-893F-45FCC6067928}" presName="text0" presStyleLbl="node1" presStyleIdx="2" presStyleCnt="6" custScaleX="171036" custScaleY="147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523E5-FB61-7A47-9945-FCDB81D31E3E}" type="pres">
      <dgm:prSet presAssocID="{C9CDF230-382F-2E4E-9EC5-51C81CBF0A33}" presName="Name56" presStyleLbl="parChTrans1D2" presStyleIdx="2" presStyleCnt="5"/>
      <dgm:spPr/>
      <dgm:t>
        <a:bodyPr/>
        <a:lstStyle/>
        <a:p>
          <a:endParaRPr lang="en-US"/>
        </a:p>
      </dgm:t>
    </dgm:pt>
    <dgm:pt modelId="{963AC6A5-8A2C-A243-A6C3-0DC721166A92}" type="pres">
      <dgm:prSet presAssocID="{E566986F-5C14-A747-A80C-457D978D7145}" presName="text0" presStyleLbl="node1" presStyleIdx="3" presStyleCnt="6" custScaleX="149169" custScaleY="137580" custRadScaleRad="103761" custRadScaleInc="-26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A7C09-327B-1348-94B7-32B865BA7ED9}" type="pres">
      <dgm:prSet presAssocID="{FC544319-C12C-9E4A-B94D-6EF5AFD81361}" presName="Name56" presStyleLbl="parChTrans1D2" presStyleIdx="3" presStyleCnt="5"/>
      <dgm:spPr/>
      <dgm:t>
        <a:bodyPr/>
        <a:lstStyle/>
        <a:p>
          <a:endParaRPr lang="en-US"/>
        </a:p>
      </dgm:t>
    </dgm:pt>
    <dgm:pt modelId="{084EC68A-516A-B448-AEFB-8DFFCF48DD03}" type="pres">
      <dgm:prSet presAssocID="{04EEF6BB-FDF5-014C-8CC9-49B73B85BB45}" presName="text0" presStyleLbl="node1" presStyleIdx="4" presStyleCnt="6" custScaleX="205866" custScaleY="138621" custRadScaleRad="109777" custRadScaleInc="35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BF94DA-C761-E942-B571-1987F8209982}" type="pres">
      <dgm:prSet presAssocID="{33BABCB1-6516-834C-A122-49AB93A9DBA4}" presName="Name56" presStyleLbl="parChTrans1D2" presStyleIdx="4" presStyleCnt="5"/>
      <dgm:spPr/>
      <dgm:t>
        <a:bodyPr/>
        <a:lstStyle/>
        <a:p>
          <a:endParaRPr lang="en-US"/>
        </a:p>
      </dgm:t>
    </dgm:pt>
    <dgm:pt modelId="{E765CF75-5D3F-4B4F-B6AD-5CDA95B98CBE}" type="pres">
      <dgm:prSet presAssocID="{306B524A-1BF3-0642-A916-E43296468F3B}" presName="text0" presStyleLbl="node1" presStyleIdx="5" presStyleCnt="6" custScaleX="207321" custScaleY="129772" custRadScaleRad="109443" custRadScaleInc="1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7DE891-F4C3-9D4D-86F3-CCC6F03E8D4A}" srcId="{8AC8A188-2BB6-4B42-B469-7316A56CB25E}" destId="{BBB26126-1F3A-F54D-893F-45FCC6067928}" srcOrd="1" destOrd="0" parTransId="{28AEBA89-06C8-1146-B254-AF16AA9AF8BE}" sibTransId="{1F647DB5-A53C-D443-B313-5C010CCBC2DB}"/>
    <dgm:cxn modelId="{12153A5F-E1DD-1844-BC39-7FCF6D65F0C6}" srcId="{8AC8A188-2BB6-4B42-B469-7316A56CB25E}" destId="{306B524A-1BF3-0642-A916-E43296468F3B}" srcOrd="4" destOrd="0" parTransId="{33BABCB1-6516-834C-A122-49AB93A9DBA4}" sibTransId="{18A9F2B6-B334-C644-A55C-17DFBD49A3E0}"/>
    <dgm:cxn modelId="{71B147D7-D3F8-DA42-A73D-EBB608A59524}" type="presOf" srcId="{FC544319-C12C-9E4A-B94D-6EF5AFD81361}" destId="{98EA7C09-327B-1348-94B7-32B865BA7ED9}" srcOrd="0" destOrd="0" presId="urn:microsoft.com/office/officeart/2008/layout/RadialCluster"/>
    <dgm:cxn modelId="{B481D81F-446A-8F40-A76B-34B97CD73E90}" srcId="{8AC8A188-2BB6-4B42-B469-7316A56CB25E}" destId="{E566986F-5C14-A747-A80C-457D978D7145}" srcOrd="2" destOrd="0" parTransId="{C9CDF230-382F-2E4E-9EC5-51C81CBF0A33}" sibTransId="{BEDDBE68-B3CC-CF49-89C6-0DA97F356147}"/>
    <dgm:cxn modelId="{36D3ED1F-1D8E-1C41-B1FF-C96E8E21D2A0}" type="presOf" srcId="{2590511A-D223-974D-BCCC-76B62E669FD2}" destId="{CDA40EE7-8352-A946-A30E-E85D977BF91A}" srcOrd="0" destOrd="0" presId="urn:microsoft.com/office/officeart/2008/layout/RadialCluster"/>
    <dgm:cxn modelId="{CDE8A51C-3B04-424D-B7A8-2A1BABF0F1D2}" srcId="{190D6DEB-A253-3A4D-A88A-7FC09F84022F}" destId="{8AC8A188-2BB6-4B42-B469-7316A56CB25E}" srcOrd="0" destOrd="0" parTransId="{5F415E98-E14A-424B-92A2-6852219762FE}" sibTransId="{761A33B2-42B2-614E-94F3-DFEC987F7DC7}"/>
    <dgm:cxn modelId="{21DC80B0-8693-0046-8CF4-1588CF404770}" type="presOf" srcId="{28AEBA89-06C8-1146-B254-AF16AA9AF8BE}" destId="{5AE731FC-D6D6-FF47-A9B9-4DD6B45EF053}" srcOrd="0" destOrd="0" presId="urn:microsoft.com/office/officeart/2008/layout/RadialCluster"/>
    <dgm:cxn modelId="{84743D03-044D-EB44-A8E7-76295D28385F}" srcId="{8AC8A188-2BB6-4B42-B469-7316A56CB25E}" destId="{2590511A-D223-974D-BCCC-76B62E669FD2}" srcOrd="0" destOrd="0" parTransId="{C8885437-BC96-D34C-903B-1D090358F9AB}" sibTransId="{ABC508CA-C6EC-A74C-AFB5-5630A802454F}"/>
    <dgm:cxn modelId="{9644A625-C167-8C44-A237-39F460952DCB}" type="presOf" srcId="{33BABCB1-6516-834C-A122-49AB93A9DBA4}" destId="{57BF94DA-C761-E942-B571-1987F8209982}" srcOrd="0" destOrd="0" presId="urn:microsoft.com/office/officeart/2008/layout/RadialCluster"/>
    <dgm:cxn modelId="{BF6619CF-081E-F245-9FE6-81AF9EA4CD27}" type="presOf" srcId="{8AC8A188-2BB6-4B42-B469-7316A56CB25E}" destId="{5F1E8754-833D-9444-B12B-D2037190E3CB}" srcOrd="0" destOrd="0" presId="urn:microsoft.com/office/officeart/2008/layout/RadialCluster"/>
    <dgm:cxn modelId="{30C6473D-AEA1-C948-8DAB-35AE55A89151}" srcId="{8AC8A188-2BB6-4B42-B469-7316A56CB25E}" destId="{04EEF6BB-FDF5-014C-8CC9-49B73B85BB45}" srcOrd="3" destOrd="0" parTransId="{FC544319-C12C-9E4A-B94D-6EF5AFD81361}" sibTransId="{44AAEF2D-2BF4-E94F-AFE2-EC90B935F666}"/>
    <dgm:cxn modelId="{290C005C-CABC-CB48-BE6F-B474FA0E77D6}" type="presOf" srcId="{04EEF6BB-FDF5-014C-8CC9-49B73B85BB45}" destId="{084EC68A-516A-B448-AEFB-8DFFCF48DD03}" srcOrd="0" destOrd="0" presId="urn:microsoft.com/office/officeart/2008/layout/RadialCluster"/>
    <dgm:cxn modelId="{E5D58720-6DA8-E244-8FCA-10DB20195361}" type="presOf" srcId="{190D6DEB-A253-3A4D-A88A-7FC09F84022F}" destId="{2223548E-0A04-D742-A497-1ED39D47D68B}" srcOrd="0" destOrd="0" presId="urn:microsoft.com/office/officeart/2008/layout/RadialCluster"/>
    <dgm:cxn modelId="{E5D5C06D-954F-1347-AD14-EAEFF0E184A7}" type="presOf" srcId="{C9CDF230-382F-2E4E-9EC5-51C81CBF0A33}" destId="{694523E5-FB61-7A47-9945-FCDB81D31E3E}" srcOrd="0" destOrd="0" presId="urn:microsoft.com/office/officeart/2008/layout/RadialCluster"/>
    <dgm:cxn modelId="{419D53E1-8824-B140-A133-5B698E189886}" type="presOf" srcId="{BBB26126-1F3A-F54D-893F-45FCC6067928}" destId="{12CBD6E2-24FE-D446-B155-4FC5F5C7F50B}" srcOrd="0" destOrd="0" presId="urn:microsoft.com/office/officeart/2008/layout/RadialCluster"/>
    <dgm:cxn modelId="{6A609012-1691-EC45-A3D3-616F4AD10F3D}" type="presOf" srcId="{C8885437-BC96-D34C-903B-1D090358F9AB}" destId="{965FAD1C-D0E1-EE4D-A62C-A7D7A5E8E5C5}" srcOrd="0" destOrd="0" presId="urn:microsoft.com/office/officeart/2008/layout/RadialCluster"/>
    <dgm:cxn modelId="{C09D67D1-A107-964A-87F8-0836CA25C36D}" type="presOf" srcId="{306B524A-1BF3-0642-A916-E43296468F3B}" destId="{E765CF75-5D3F-4B4F-B6AD-5CDA95B98CBE}" srcOrd="0" destOrd="0" presId="urn:microsoft.com/office/officeart/2008/layout/RadialCluster"/>
    <dgm:cxn modelId="{C5F01D9D-0C7B-F749-B9AD-B834600A4180}" type="presOf" srcId="{E566986F-5C14-A747-A80C-457D978D7145}" destId="{963AC6A5-8A2C-A243-A6C3-0DC721166A92}" srcOrd="0" destOrd="0" presId="urn:microsoft.com/office/officeart/2008/layout/RadialCluster"/>
    <dgm:cxn modelId="{6173A6BB-00B6-8241-BBFF-26F376DB59BB}" type="presParOf" srcId="{2223548E-0A04-D742-A497-1ED39D47D68B}" destId="{70BA245C-A00D-D742-A8CF-5707379ACBE2}" srcOrd="0" destOrd="0" presId="urn:microsoft.com/office/officeart/2008/layout/RadialCluster"/>
    <dgm:cxn modelId="{D6C38D1B-0E46-B642-9A00-E54E05803EF4}" type="presParOf" srcId="{70BA245C-A00D-D742-A8CF-5707379ACBE2}" destId="{5F1E8754-833D-9444-B12B-D2037190E3CB}" srcOrd="0" destOrd="0" presId="urn:microsoft.com/office/officeart/2008/layout/RadialCluster"/>
    <dgm:cxn modelId="{65ACA318-51BF-2C4C-95C6-7EB9695DF488}" type="presParOf" srcId="{70BA245C-A00D-D742-A8CF-5707379ACBE2}" destId="{965FAD1C-D0E1-EE4D-A62C-A7D7A5E8E5C5}" srcOrd="1" destOrd="0" presId="urn:microsoft.com/office/officeart/2008/layout/RadialCluster"/>
    <dgm:cxn modelId="{C8EB74AB-E056-AD41-A78C-1169C8F863B5}" type="presParOf" srcId="{70BA245C-A00D-D742-A8CF-5707379ACBE2}" destId="{CDA40EE7-8352-A946-A30E-E85D977BF91A}" srcOrd="2" destOrd="0" presId="urn:microsoft.com/office/officeart/2008/layout/RadialCluster"/>
    <dgm:cxn modelId="{C323ECD8-7071-9042-A19D-F98B2998B697}" type="presParOf" srcId="{70BA245C-A00D-D742-A8CF-5707379ACBE2}" destId="{5AE731FC-D6D6-FF47-A9B9-4DD6B45EF053}" srcOrd="3" destOrd="0" presId="urn:microsoft.com/office/officeart/2008/layout/RadialCluster"/>
    <dgm:cxn modelId="{2F88D71C-5A49-0944-A55F-3AB485944661}" type="presParOf" srcId="{70BA245C-A00D-D742-A8CF-5707379ACBE2}" destId="{12CBD6E2-24FE-D446-B155-4FC5F5C7F50B}" srcOrd="4" destOrd="0" presId="urn:microsoft.com/office/officeart/2008/layout/RadialCluster"/>
    <dgm:cxn modelId="{1C120DD6-9EEE-104C-B92F-9888A0A16CAC}" type="presParOf" srcId="{70BA245C-A00D-D742-A8CF-5707379ACBE2}" destId="{694523E5-FB61-7A47-9945-FCDB81D31E3E}" srcOrd="5" destOrd="0" presId="urn:microsoft.com/office/officeart/2008/layout/RadialCluster"/>
    <dgm:cxn modelId="{30069D30-427A-9D40-9887-4200AEE9AB0C}" type="presParOf" srcId="{70BA245C-A00D-D742-A8CF-5707379ACBE2}" destId="{963AC6A5-8A2C-A243-A6C3-0DC721166A92}" srcOrd="6" destOrd="0" presId="urn:microsoft.com/office/officeart/2008/layout/RadialCluster"/>
    <dgm:cxn modelId="{05E69C26-C2A3-754F-85CC-DB2D12C97E4A}" type="presParOf" srcId="{70BA245C-A00D-D742-A8CF-5707379ACBE2}" destId="{98EA7C09-327B-1348-94B7-32B865BA7ED9}" srcOrd="7" destOrd="0" presId="urn:microsoft.com/office/officeart/2008/layout/RadialCluster"/>
    <dgm:cxn modelId="{C991A857-3615-CD43-88CC-3EFE8C0703F6}" type="presParOf" srcId="{70BA245C-A00D-D742-A8CF-5707379ACBE2}" destId="{084EC68A-516A-B448-AEFB-8DFFCF48DD03}" srcOrd="8" destOrd="0" presId="urn:microsoft.com/office/officeart/2008/layout/RadialCluster"/>
    <dgm:cxn modelId="{83179A44-AC67-C64A-A8F8-338C1C345F98}" type="presParOf" srcId="{70BA245C-A00D-D742-A8CF-5707379ACBE2}" destId="{57BF94DA-C761-E942-B571-1987F8209982}" srcOrd="9" destOrd="0" presId="urn:microsoft.com/office/officeart/2008/layout/RadialCluster"/>
    <dgm:cxn modelId="{CFAFD3C3-D37A-BB4E-840C-082A6510E4A5}" type="presParOf" srcId="{70BA245C-A00D-D742-A8CF-5707379ACBE2}" destId="{E765CF75-5D3F-4B4F-B6AD-5CDA95B98CB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0D6DEB-A253-3A4D-A88A-7FC09F84022F}" type="doc">
      <dgm:prSet loTypeId="urn:microsoft.com/office/officeart/2008/layout/RadialCluster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8A188-2BB6-4B42-B469-7316A56CB25E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b="1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gm:t>
    </dgm:pt>
    <dgm:pt modelId="{5F415E98-E14A-424B-92A2-6852219762FE}" type="parTrans" cxnId="{CDE8A51C-3B04-424D-B7A8-2A1BABF0F1D2}">
      <dgm:prSet/>
      <dgm:spPr/>
      <dgm:t>
        <a:bodyPr/>
        <a:lstStyle/>
        <a:p>
          <a:endParaRPr lang="en-US"/>
        </a:p>
      </dgm:t>
    </dgm:pt>
    <dgm:pt modelId="{761A33B2-42B2-614E-94F3-DFEC987F7DC7}" type="sibTrans" cxnId="{CDE8A51C-3B04-424D-B7A8-2A1BABF0F1D2}">
      <dgm:prSet/>
      <dgm:spPr/>
      <dgm:t>
        <a:bodyPr/>
        <a:lstStyle/>
        <a:p>
          <a:endParaRPr lang="en-US"/>
        </a:p>
      </dgm:t>
    </dgm:pt>
    <dgm:pt modelId="{04EEF6BB-FDF5-014C-8CC9-49B73B85BB45}">
      <dgm:prSet phldrT="[Text]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Public Employment Resources</a:t>
          </a:r>
          <a:endParaRPr lang="en-US" dirty="0">
            <a:solidFill>
              <a:srgbClr val="000000"/>
            </a:solidFill>
          </a:endParaRPr>
        </a:p>
      </dgm:t>
    </dgm:pt>
    <dgm:pt modelId="{FC544319-C12C-9E4A-B94D-6EF5AFD81361}" type="parTrans" cxnId="{30C6473D-AEA1-C948-8DAB-35AE55A89151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44AAEF2D-2BF4-E94F-AFE2-EC90B935F666}" type="sibTrans" cxnId="{30C6473D-AEA1-C948-8DAB-35AE55A89151}">
      <dgm:prSet/>
      <dgm:spPr/>
      <dgm:t>
        <a:bodyPr/>
        <a:lstStyle/>
        <a:p>
          <a:endParaRPr lang="en-US"/>
        </a:p>
      </dgm:t>
    </dgm:pt>
    <dgm:pt modelId="{2590511A-D223-974D-BCCC-76B62E669FD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SSA  Work Incentives</a:t>
          </a:r>
          <a:endParaRPr lang="en-US" dirty="0">
            <a:solidFill>
              <a:srgbClr val="000000"/>
            </a:solidFill>
          </a:endParaRPr>
        </a:p>
      </dgm:t>
    </dgm:pt>
    <dgm:pt modelId="{C8885437-BC96-D34C-903B-1D090358F9AB}" type="parTrans" cxnId="{84743D03-044D-EB44-A8E7-76295D28385F}">
      <dgm:prSet/>
      <dgm:spPr>
        <a:ln w="38100" cmpd="sng">
          <a:solidFill>
            <a:srgbClr val="A5D848"/>
          </a:solidFill>
        </a:ln>
      </dgm:spPr>
      <dgm:t>
        <a:bodyPr/>
        <a:lstStyle/>
        <a:p>
          <a:endParaRPr lang="en-US"/>
        </a:p>
      </dgm:t>
    </dgm:pt>
    <dgm:pt modelId="{ABC508CA-C6EC-A74C-AFB5-5630A802454F}" type="sibTrans" cxnId="{84743D03-044D-EB44-A8E7-76295D28385F}">
      <dgm:prSet/>
      <dgm:spPr/>
      <dgm:t>
        <a:bodyPr/>
        <a:lstStyle/>
        <a:p>
          <a:endParaRPr lang="en-US"/>
        </a:p>
      </dgm:t>
    </dgm:pt>
    <dgm:pt modelId="{306B524A-1BF3-0642-A916-E43296468F3B}">
      <dgm:prSet phldrT="[Text]"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Customized Employment Strategies</a:t>
          </a:r>
          <a:endParaRPr lang="en-US" dirty="0">
            <a:solidFill>
              <a:schemeClr val="bg1"/>
            </a:solidFill>
          </a:endParaRPr>
        </a:p>
      </dgm:t>
    </dgm:pt>
    <dgm:pt modelId="{33BABCB1-6516-834C-A122-49AB93A9DBA4}" type="parTrans" cxnId="{12153A5F-E1DD-1844-BC39-7FCF6D65F0C6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8A9F2B6-B334-C644-A55C-17DFBD49A3E0}" type="sibTrans" cxnId="{12153A5F-E1DD-1844-BC39-7FCF6D65F0C6}">
      <dgm:prSet/>
      <dgm:spPr/>
      <dgm:t>
        <a:bodyPr/>
        <a:lstStyle/>
        <a:p>
          <a:endParaRPr lang="en-US"/>
        </a:p>
      </dgm:t>
    </dgm:pt>
    <dgm:pt modelId="{BBB26126-1F3A-F54D-893F-45FCC6067928}">
      <dgm:prSet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Social Networking</a:t>
          </a:r>
          <a:endParaRPr lang="en-US" dirty="0">
            <a:solidFill>
              <a:srgbClr val="000000"/>
            </a:solidFill>
          </a:endParaRPr>
        </a:p>
      </dgm:t>
    </dgm:pt>
    <dgm:pt modelId="{28AEBA89-06C8-1146-B254-AF16AA9AF8BE}" type="parTrans" cxnId="{ED7DE891-F4C3-9D4D-86F3-CCC6F03E8D4A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F647DB5-A53C-D443-B313-5C010CCBC2DB}" type="sibTrans" cxnId="{ED7DE891-F4C3-9D4D-86F3-CCC6F03E8D4A}">
      <dgm:prSet/>
      <dgm:spPr/>
      <dgm:t>
        <a:bodyPr/>
        <a:lstStyle/>
        <a:p>
          <a:endParaRPr lang="en-US"/>
        </a:p>
      </dgm:t>
    </dgm:pt>
    <dgm:pt modelId="{E566986F-5C14-A747-A80C-457D978D7145}">
      <dgm:prSet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Job Related Routines</a:t>
          </a:r>
          <a:endParaRPr lang="en-US" dirty="0">
            <a:solidFill>
              <a:srgbClr val="000000"/>
            </a:solidFill>
          </a:endParaRPr>
        </a:p>
      </dgm:t>
    </dgm:pt>
    <dgm:pt modelId="{C9CDF230-382F-2E4E-9EC5-51C81CBF0A33}" type="parTrans" cxnId="{B481D81F-446A-8F40-A76B-34B97CD73E90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BEDDBE68-B3CC-CF49-89C6-0DA97F356147}" type="sibTrans" cxnId="{B481D81F-446A-8F40-A76B-34B97CD73E90}">
      <dgm:prSet/>
      <dgm:spPr/>
      <dgm:t>
        <a:bodyPr/>
        <a:lstStyle/>
        <a:p>
          <a:endParaRPr lang="en-US"/>
        </a:p>
      </dgm:t>
    </dgm:pt>
    <dgm:pt modelId="{2223548E-0A04-D742-A497-1ED39D47D68B}" type="pres">
      <dgm:prSet presAssocID="{190D6DEB-A253-3A4D-A88A-7FC09F8402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0BA245C-A00D-D742-A8CF-5707379ACBE2}" type="pres">
      <dgm:prSet presAssocID="{8AC8A188-2BB6-4B42-B469-7316A56CB25E}" presName="singleCycle" presStyleCnt="0"/>
      <dgm:spPr/>
    </dgm:pt>
    <dgm:pt modelId="{5F1E8754-833D-9444-B12B-D2037190E3CB}" type="pres">
      <dgm:prSet presAssocID="{8AC8A188-2BB6-4B42-B469-7316A56CB25E}" presName="singleCenter" presStyleLbl="node1" presStyleIdx="0" presStyleCnt="6" custScaleX="102747" custScaleY="99493" custLinFactNeighborX="623" custLinFactNeighborY="-1037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65FAD1C-D0E1-EE4D-A62C-A7D7A5E8E5C5}" type="pres">
      <dgm:prSet presAssocID="{C8885437-BC96-D34C-903B-1D090358F9AB}" presName="Name56" presStyleLbl="parChTrans1D2" presStyleIdx="0" presStyleCnt="5"/>
      <dgm:spPr/>
      <dgm:t>
        <a:bodyPr/>
        <a:lstStyle/>
        <a:p>
          <a:endParaRPr lang="en-US"/>
        </a:p>
      </dgm:t>
    </dgm:pt>
    <dgm:pt modelId="{CDA40EE7-8352-A946-A30E-E85D977BF91A}" type="pres">
      <dgm:prSet presAssocID="{2590511A-D223-974D-BCCC-76B62E669FD2}" presName="text0" presStyleLbl="node1" presStyleIdx="1" presStyleCnt="6" custScaleX="152423" custScaleY="144327" custRadScaleRad="108295" custRadScaleInc="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731FC-D6D6-FF47-A9B9-4DD6B45EF053}" type="pres">
      <dgm:prSet presAssocID="{28AEBA89-06C8-1146-B254-AF16AA9AF8BE}" presName="Name56" presStyleLbl="parChTrans1D2" presStyleIdx="1" presStyleCnt="5"/>
      <dgm:spPr/>
      <dgm:t>
        <a:bodyPr/>
        <a:lstStyle/>
        <a:p>
          <a:endParaRPr lang="en-US"/>
        </a:p>
      </dgm:t>
    </dgm:pt>
    <dgm:pt modelId="{12CBD6E2-24FE-D446-B155-4FC5F5C7F50B}" type="pres">
      <dgm:prSet presAssocID="{BBB26126-1F3A-F54D-893F-45FCC6067928}" presName="text0" presStyleLbl="node1" presStyleIdx="2" presStyleCnt="6" custScaleX="171036" custScaleY="147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523E5-FB61-7A47-9945-FCDB81D31E3E}" type="pres">
      <dgm:prSet presAssocID="{C9CDF230-382F-2E4E-9EC5-51C81CBF0A33}" presName="Name56" presStyleLbl="parChTrans1D2" presStyleIdx="2" presStyleCnt="5"/>
      <dgm:spPr/>
      <dgm:t>
        <a:bodyPr/>
        <a:lstStyle/>
        <a:p>
          <a:endParaRPr lang="en-US"/>
        </a:p>
      </dgm:t>
    </dgm:pt>
    <dgm:pt modelId="{963AC6A5-8A2C-A243-A6C3-0DC721166A92}" type="pres">
      <dgm:prSet presAssocID="{E566986F-5C14-A747-A80C-457D978D7145}" presName="text0" presStyleLbl="node1" presStyleIdx="3" presStyleCnt="6" custScaleX="149169" custScaleY="137580" custRadScaleRad="103761" custRadScaleInc="-26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A7C09-327B-1348-94B7-32B865BA7ED9}" type="pres">
      <dgm:prSet presAssocID="{FC544319-C12C-9E4A-B94D-6EF5AFD81361}" presName="Name56" presStyleLbl="parChTrans1D2" presStyleIdx="3" presStyleCnt="5"/>
      <dgm:spPr/>
      <dgm:t>
        <a:bodyPr/>
        <a:lstStyle/>
        <a:p>
          <a:endParaRPr lang="en-US"/>
        </a:p>
      </dgm:t>
    </dgm:pt>
    <dgm:pt modelId="{084EC68A-516A-B448-AEFB-8DFFCF48DD03}" type="pres">
      <dgm:prSet presAssocID="{04EEF6BB-FDF5-014C-8CC9-49B73B85BB45}" presName="text0" presStyleLbl="node1" presStyleIdx="4" presStyleCnt="6" custScaleX="205866" custScaleY="138621" custRadScaleRad="109777" custRadScaleInc="35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BF94DA-C761-E942-B571-1987F8209982}" type="pres">
      <dgm:prSet presAssocID="{33BABCB1-6516-834C-A122-49AB93A9DBA4}" presName="Name56" presStyleLbl="parChTrans1D2" presStyleIdx="4" presStyleCnt="5"/>
      <dgm:spPr/>
      <dgm:t>
        <a:bodyPr/>
        <a:lstStyle/>
        <a:p>
          <a:endParaRPr lang="en-US"/>
        </a:p>
      </dgm:t>
    </dgm:pt>
    <dgm:pt modelId="{E765CF75-5D3F-4B4F-B6AD-5CDA95B98CBE}" type="pres">
      <dgm:prSet presAssocID="{306B524A-1BF3-0642-A916-E43296468F3B}" presName="text0" presStyleLbl="node1" presStyleIdx="5" presStyleCnt="6" custScaleX="207321" custScaleY="129772" custRadScaleRad="109443" custRadScaleInc="1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7A354B-849A-AC4B-9779-F2D5CFF9B4D7}" type="presOf" srcId="{BBB26126-1F3A-F54D-893F-45FCC6067928}" destId="{12CBD6E2-24FE-D446-B155-4FC5F5C7F50B}" srcOrd="0" destOrd="0" presId="urn:microsoft.com/office/officeart/2008/layout/RadialCluster"/>
    <dgm:cxn modelId="{729B85AF-4840-4C41-8586-F127FC5E0B51}" type="presOf" srcId="{FC544319-C12C-9E4A-B94D-6EF5AFD81361}" destId="{98EA7C09-327B-1348-94B7-32B865BA7ED9}" srcOrd="0" destOrd="0" presId="urn:microsoft.com/office/officeart/2008/layout/RadialCluster"/>
    <dgm:cxn modelId="{7EE718DE-C4E2-D045-BAD0-FF4508AFC4A9}" type="presOf" srcId="{28AEBA89-06C8-1146-B254-AF16AA9AF8BE}" destId="{5AE731FC-D6D6-FF47-A9B9-4DD6B45EF053}" srcOrd="0" destOrd="0" presId="urn:microsoft.com/office/officeart/2008/layout/RadialCluster"/>
    <dgm:cxn modelId="{ED7DE891-F4C3-9D4D-86F3-CCC6F03E8D4A}" srcId="{8AC8A188-2BB6-4B42-B469-7316A56CB25E}" destId="{BBB26126-1F3A-F54D-893F-45FCC6067928}" srcOrd="1" destOrd="0" parTransId="{28AEBA89-06C8-1146-B254-AF16AA9AF8BE}" sibTransId="{1F647DB5-A53C-D443-B313-5C010CCBC2DB}"/>
    <dgm:cxn modelId="{12153A5F-E1DD-1844-BC39-7FCF6D65F0C6}" srcId="{8AC8A188-2BB6-4B42-B469-7316A56CB25E}" destId="{306B524A-1BF3-0642-A916-E43296468F3B}" srcOrd="4" destOrd="0" parTransId="{33BABCB1-6516-834C-A122-49AB93A9DBA4}" sibTransId="{18A9F2B6-B334-C644-A55C-17DFBD49A3E0}"/>
    <dgm:cxn modelId="{B481D81F-446A-8F40-A76B-34B97CD73E90}" srcId="{8AC8A188-2BB6-4B42-B469-7316A56CB25E}" destId="{E566986F-5C14-A747-A80C-457D978D7145}" srcOrd="2" destOrd="0" parTransId="{C9CDF230-382F-2E4E-9EC5-51C81CBF0A33}" sibTransId="{BEDDBE68-B3CC-CF49-89C6-0DA97F356147}"/>
    <dgm:cxn modelId="{1D772663-3E68-F74E-A2D8-2E0E2BA2A637}" type="presOf" srcId="{C9CDF230-382F-2E4E-9EC5-51C81CBF0A33}" destId="{694523E5-FB61-7A47-9945-FCDB81D31E3E}" srcOrd="0" destOrd="0" presId="urn:microsoft.com/office/officeart/2008/layout/RadialCluster"/>
    <dgm:cxn modelId="{E84BC396-E43B-DB4C-9C68-5653789B4C27}" type="presOf" srcId="{C8885437-BC96-D34C-903B-1D090358F9AB}" destId="{965FAD1C-D0E1-EE4D-A62C-A7D7A5E8E5C5}" srcOrd="0" destOrd="0" presId="urn:microsoft.com/office/officeart/2008/layout/RadialCluster"/>
    <dgm:cxn modelId="{C0D47E89-2767-2F4B-ADDD-62DEE90E70CC}" type="presOf" srcId="{E566986F-5C14-A747-A80C-457D978D7145}" destId="{963AC6A5-8A2C-A243-A6C3-0DC721166A92}" srcOrd="0" destOrd="0" presId="urn:microsoft.com/office/officeart/2008/layout/RadialCluster"/>
    <dgm:cxn modelId="{CDE8A51C-3B04-424D-B7A8-2A1BABF0F1D2}" srcId="{190D6DEB-A253-3A4D-A88A-7FC09F84022F}" destId="{8AC8A188-2BB6-4B42-B469-7316A56CB25E}" srcOrd="0" destOrd="0" parTransId="{5F415E98-E14A-424B-92A2-6852219762FE}" sibTransId="{761A33B2-42B2-614E-94F3-DFEC987F7DC7}"/>
    <dgm:cxn modelId="{84743D03-044D-EB44-A8E7-76295D28385F}" srcId="{8AC8A188-2BB6-4B42-B469-7316A56CB25E}" destId="{2590511A-D223-974D-BCCC-76B62E669FD2}" srcOrd="0" destOrd="0" parTransId="{C8885437-BC96-D34C-903B-1D090358F9AB}" sibTransId="{ABC508CA-C6EC-A74C-AFB5-5630A802454F}"/>
    <dgm:cxn modelId="{3F791600-44FF-524F-87F5-493D2087B1CD}" type="presOf" srcId="{306B524A-1BF3-0642-A916-E43296468F3B}" destId="{E765CF75-5D3F-4B4F-B6AD-5CDA95B98CBE}" srcOrd="0" destOrd="0" presId="urn:microsoft.com/office/officeart/2008/layout/RadialCluster"/>
    <dgm:cxn modelId="{30C6473D-AEA1-C948-8DAB-35AE55A89151}" srcId="{8AC8A188-2BB6-4B42-B469-7316A56CB25E}" destId="{04EEF6BB-FDF5-014C-8CC9-49B73B85BB45}" srcOrd="3" destOrd="0" parTransId="{FC544319-C12C-9E4A-B94D-6EF5AFD81361}" sibTransId="{44AAEF2D-2BF4-E94F-AFE2-EC90B935F666}"/>
    <dgm:cxn modelId="{A031F3B6-5A55-2847-9C45-1B454EACDB6B}" type="presOf" srcId="{190D6DEB-A253-3A4D-A88A-7FC09F84022F}" destId="{2223548E-0A04-D742-A497-1ED39D47D68B}" srcOrd="0" destOrd="0" presId="urn:microsoft.com/office/officeart/2008/layout/RadialCluster"/>
    <dgm:cxn modelId="{E776D5F3-2B4E-C349-85B3-E9E91500D5F6}" type="presOf" srcId="{04EEF6BB-FDF5-014C-8CC9-49B73B85BB45}" destId="{084EC68A-516A-B448-AEFB-8DFFCF48DD03}" srcOrd="0" destOrd="0" presId="urn:microsoft.com/office/officeart/2008/layout/RadialCluster"/>
    <dgm:cxn modelId="{0D0CE14A-8503-DC49-9CFF-D4CFC9F4C808}" type="presOf" srcId="{2590511A-D223-974D-BCCC-76B62E669FD2}" destId="{CDA40EE7-8352-A946-A30E-E85D977BF91A}" srcOrd="0" destOrd="0" presId="urn:microsoft.com/office/officeart/2008/layout/RadialCluster"/>
    <dgm:cxn modelId="{730029B8-0C85-B34E-AB2E-3264328451E8}" type="presOf" srcId="{8AC8A188-2BB6-4B42-B469-7316A56CB25E}" destId="{5F1E8754-833D-9444-B12B-D2037190E3CB}" srcOrd="0" destOrd="0" presId="urn:microsoft.com/office/officeart/2008/layout/RadialCluster"/>
    <dgm:cxn modelId="{C1F4746F-2529-6047-888D-DE9B95200F3D}" type="presOf" srcId="{33BABCB1-6516-834C-A122-49AB93A9DBA4}" destId="{57BF94DA-C761-E942-B571-1987F8209982}" srcOrd="0" destOrd="0" presId="urn:microsoft.com/office/officeart/2008/layout/RadialCluster"/>
    <dgm:cxn modelId="{A124FF6B-4BA7-DB4E-ACF7-A77FA8F6325E}" type="presParOf" srcId="{2223548E-0A04-D742-A497-1ED39D47D68B}" destId="{70BA245C-A00D-D742-A8CF-5707379ACBE2}" srcOrd="0" destOrd="0" presId="urn:microsoft.com/office/officeart/2008/layout/RadialCluster"/>
    <dgm:cxn modelId="{62D56D61-5BF0-7A43-985A-5F911C371A0C}" type="presParOf" srcId="{70BA245C-A00D-D742-A8CF-5707379ACBE2}" destId="{5F1E8754-833D-9444-B12B-D2037190E3CB}" srcOrd="0" destOrd="0" presId="urn:microsoft.com/office/officeart/2008/layout/RadialCluster"/>
    <dgm:cxn modelId="{CFADB081-64D6-164B-8587-E2898000EDBD}" type="presParOf" srcId="{70BA245C-A00D-D742-A8CF-5707379ACBE2}" destId="{965FAD1C-D0E1-EE4D-A62C-A7D7A5E8E5C5}" srcOrd="1" destOrd="0" presId="urn:microsoft.com/office/officeart/2008/layout/RadialCluster"/>
    <dgm:cxn modelId="{844623F1-A260-8449-A968-5B373DCFA0F2}" type="presParOf" srcId="{70BA245C-A00D-D742-A8CF-5707379ACBE2}" destId="{CDA40EE7-8352-A946-A30E-E85D977BF91A}" srcOrd="2" destOrd="0" presId="urn:microsoft.com/office/officeart/2008/layout/RadialCluster"/>
    <dgm:cxn modelId="{B6A5D03C-811F-0D44-9625-9C2A97288F4B}" type="presParOf" srcId="{70BA245C-A00D-D742-A8CF-5707379ACBE2}" destId="{5AE731FC-D6D6-FF47-A9B9-4DD6B45EF053}" srcOrd="3" destOrd="0" presId="urn:microsoft.com/office/officeart/2008/layout/RadialCluster"/>
    <dgm:cxn modelId="{871E3285-1066-6341-97C4-6DB4B0026E99}" type="presParOf" srcId="{70BA245C-A00D-D742-A8CF-5707379ACBE2}" destId="{12CBD6E2-24FE-D446-B155-4FC5F5C7F50B}" srcOrd="4" destOrd="0" presId="urn:microsoft.com/office/officeart/2008/layout/RadialCluster"/>
    <dgm:cxn modelId="{4CAE4370-C534-DD49-B5CE-3DFB25F96F4D}" type="presParOf" srcId="{70BA245C-A00D-D742-A8CF-5707379ACBE2}" destId="{694523E5-FB61-7A47-9945-FCDB81D31E3E}" srcOrd="5" destOrd="0" presId="urn:microsoft.com/office/officeart/2008/layout/RadialCluster"/>
    <dgm:cxn modelId="{8300CE35-51FE-4848-8F44-B26C02010F4A}" type="presParOf" srcId="{70BA245C-A00D-D742-A8CF-5707379ACBE2}" destId="{963AC6A5-8A2C-A243-A6C3-0DC721166A92}" srcOrd="6" destOrd="0" presId="urn:microsoft.com/office/officeart/2008/layout/RadialCluster"/>
    <dgm:cxn modelId="{F9CA4382-FF16-A243-BE28-C1D5B7FCCCE1}" type="presParOf" srcId="{70BA245C-A00D-D742-A8CF-5707379ACBE2}" destId="{98EA7C09-327B-1348-94B7-32B865BA7ED9}" srcOrd="7" destOrd="0" presId="urn:microsoft.com/office/officeart/2008/layout/RadialCluster"/>
    <dgm:cxn modelId="{29B33A51-71DA-0C40-B44F-824D8EA5F416}" type="presParOf" srcId="{70BA245C-A00D-D742-A8CF-5707379ACBE2}" destId="{084EC68A-516A-B448-AEFB-8DFFCF48DD03}" srcOrd="8" destOrd="0" presId="urn:microsoft.com/office/officeart/2008/layout/RadialCluster"/>
    <dgm:cxn modelId="{3CEC9848-5937-2C4B-8595-7D8F12353806}" type="presParOf" srcId="{70BA245C-A00D-D742-A8CF-5707379ACBE2}" destId="{57BF94DA-C761-E942-B571-1987F8209982}" srcOrd="9" destOrd="0" presId="urn:microsoft.com/office/officeart/2008/layout/RadialCluster"/>
    <dgm:cxn modelId="{3CA155AE-5035-C646-8B81-125E572BC644}" type="presParOf" srcId="{70BA245C-A00D-D742-A8CF-5707379ACBE2}" destId="{E765CF75-5D3F-4B4F-B6AD-5CDA95B98CB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E8754-833D-9444-B12B-D2037190E3CB}">
      <dsp:nvSpPr>
        <dsp:cNvPr id="0" name=""/>
        <dsp:cNvSpPr/>
      </dsp:nvSpPr>
      <dsp:spPr>
        <a:xfrm>
          <a:off x="2415155" y="2300749"/>
          <a:ext cx="1841955" cy="178362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sz="2600" b="1" kern="1200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sp:txBody>
      <dsp:txXfrm>
        <a:off x="2502224" y="2387818"/>
        <a:ext cx="1667817" cy="1609482"/>
      </dsp:txXfrm>
    </dsp:sp>
    <dsp:sp modelId="{965FAD1C-D0E1-EE4D-A62C-A7D7A5E8E5C5}">
      <dsp:nvSpPr>
        <dsp:cNvPr id="0" name=""/>
        <dsp:cNvSpPr/>
      </dsp:nvSpPr>
      <dsp:spPr>
        <a:xfrm rot="16173816">
          <a:off x="2977316" y="1951396"/>
          <a:ext cx="6987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8726" y="0"/>
              </a:lnTo>
            </a:path>
          </a:pathLst>
        </a:custGeom>
        <a:noFill/>
        <a:ln w="38100" cap="flat" cmpd="sng" algn="ctr">
          <a:solidFill>
            <a:srgbClr val="A5D848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0EE7-8352-A946-A30E-E85D977BF91A}">
      <dsp:nvSpPr>
        <dsp:cNvPr id="0" name=""/>
        <dsp:cNvSpPr/>
      </dsp:nvSpPr>
      <dsp:spPr>
        <a:xfrm>
          <a:off x="2402028" y="-131490"/>
          <a:ext cx="1830776" cy="1733534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000000"/>
              </a:solidFill>
            </a:rPr>
            <a:t>SSA  Work Incentives</a:t>
          </a:r>
          <a:endParaRPr lang="en-US" sz="2900" kern="1200" dirty="0">
            <a:solidFill>
              <a:srgbClr val="000000"/>
            </a:solidFill>
          </a:endParaRPr>
        </a:p>
      </dsp:txBody>
      <dsp:txXfrm>
        <a:off x="2486652" y="-46866"/>
        <a:ext cx="1661528" cy="1564286"/>
      </dsp:txXfrm>
    </dsp:sp>
    <dsp:sp modelId="{5AE731FC-D6D6-FF47-A9B9-4DD6B45EF053}">
      <dsp:nvSpPr>
        <dsp:cNvPr id="0" name=""/>
        <dsp:cNvSpPr/>
      </dsp:nvSpPr>
      <dsp:spPr>
        <a:xfrm rot="20575583">
          <a:off x="4247726" y="2847176"/>
          <a:ext cx="425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5866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D6E2-24FE-D446-B155-4FC5F5C7F50B}">
      <dsp:nvSpPr>
        <dsp:cNvPr id="0" name=""/>
        <dsp:cNvSpPr/>
      </dsp:nvSpPr>
      <dsp:spPr>
        <a:xfrm>
          <a:off x="4664208" y="1584683"/>
          <a:ext cx="2054340" cy="1768991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0000"/>
              </a:solidFill>
            </a:rPr>
            <a:t>Social Networking</a:t>
          </a:r>
          <a:endParaRPr lang="en-US" sz="2800" kern="1200" dirty="0">
            <a:solidFill>
              <a:srgbClr val="000000"/>
            </a:solidFill>
          </a:endParaRPr>
        </a:p>
      </dsp:txBody>
      <dsp:txXfrm>
        <a:off x="4750563" y="1671038"/>
        <a:ext cx="1881630" cy="1596281"/>
      </dsp:txXfrm>
    </dsp:sp>
    <dsp:sp modelId="{694523E5-FB61-7A47-9945-FCDB81D31E3E}">
      <dsp:nvSpPr>
        <dsp:cNvPr id="0" name=""/>
        <dsp:cNvSpPr/>
      </dsp:nvSpPr>
      <dsp:spPr>
        <a:xfrm rot="2741818">
          <a:off x="4173672" y="4162294"/>
          <a:ext cx="2177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770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C6A5-8A2C-A243-A6C3-0DC721166A92}">
      <dsp:nvSpPr>
        <dsp:cNvPr id="0" name=""/>
        <dsp:cNvSpPr/>
      </dsp:nvSpPr>
      <dsp:spPr>
        <a:xfrm>
          <a:off x="4269150" y="4240219"/>
          <a:ext cx="1791692" cy="1652494"/>
        </a:xfrm>
        <a:prstGeom prst="roundRect">
          <a:avLst/>
        </a:prstGeom>
        <a:solidFill>
          <a:schemeClr val="tx2">
            <a:lumMod val="50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Job Related Routines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4349818" y="4320887"/>
        <a:ext cx="1630356" cy="1491158"/>
      </dsp:txXfrm>
    </dsp:sp>
    <dsp:sp modelId="{98EA7C09-327B-1348-94B7-32B865BA7ED9}">
      <dsp:nvSpPr>
        <dsp:cNvPr id="0" name=""/>
        <dsp:cNvSpPr/>
      </dsp:nvSpPr>
      <dsp:spPr>
        <a:xfrm rot="8297660">
          <a:off x="2129016" y="4122280"/>
          <a:ext cx="327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657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C68A-516A-B448-AEFB-8DFFCF48DD03}">
      <dsp:nvSpPr>
        <dsp:cNvPr id="0" name=""/>
        <dsp:cNvSpPr/>
      </dsp:nvSpPr>
      <dsp:spPr>
        <a:xfrm>
          <a:off x="0" y="4231276"/>
          <a:ext cx="2472688" cy="1664998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Public Employment Resources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81279" y="4312555"/>
        <a:ext cx="2310130" cy="1502440"/>
      </dsp:txXfrm>
    </dsp:sp>
    <dsp:sp modelId="{57BF94DA-C761-E942-B571-1987F8209982}">
      <dsp:nvSpPr>
        <dsp:cNvPr id="0" name=""/>
        <dsp:cNvSpPr/>
      </dsp:nvSpPr>
      <dsp:spPr>
        <a:xfrm rot="11920345">
          <a:off x="2156444" y="2838786"/>
          <a:ext cx="2657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703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5CF75-5D3F-4B4F-B6AD-5CDA95B98CBE}">
      <dsp:nvSpPr>
        <dsp:cNvPr id="0" name=""/>
        <dsp:cNvSpPr/>
      </dsp:nvSpPr>
      <dsp:spPr>
        <a:xfrm>
          <a:off x="-326727" y="1596128"/>
          <a:ext cx="2490165" cy="1558711"/>
        </a:xfrm>
        <a:prstGeom prst="roundRect">
          <a:avLst/>
        </a:prstGeom>
        <a:solidFill>
          <a:srgbClr val="3366FF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Customized Employment Strategies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-250637" y="1672218"/>
        <a:ext cx="2337985" cy="1406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E8754-833D-9444-B12B-D2037190E3CB}">
      <dsp:nvSpPr>
        <dsp:cNvPr id="0" name=""/>
        <dsp:cNvSpPr/>
      </dsp:nvSpPr>
      <dsp:spPr>
        <a:xfrm>
          <a:off x="2415155" y="2300749"/>
          <a:ext cx="1841955" cy="178362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sz="2600" b="1" kern="1200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sp:txBody>
      <dsp:txXfrm>
        <a:off x="2502224" y="2387818"/>
        <a:ext cx="1667817" cy="1609482"/>
      </dsp:txXfrm>
    </dsp:sp>
    <dsp:sp modelId="{965FAD1C-D0E1-EE4D-A62C-A7D7A5E8E5C5}">
      <dsp:nvSpPr>
        <dsp:cNvPr id="0" name=""/>
        <dsp:cNvSpPr/>
      </dsp:nvSpPr>
      <dsp:spPr>
        <a:xfrm rot="16173816">
          <a:off x="2977316" y="1951396"/>
          <a:ext cx="6987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8726" y="0"/>
              </a:lnTo>
            </a:path>
          </a:pathLst>
        </a:custGeom>
        <a:noFill/>
        <a:ln w="38100" cap="flat" cmpd="sng" algn="ctr">
          <a:solidFill>
            <a:srgbClr val="A5D848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0EE7-8352-A946-A30E-E85D977BF91A}">
      <dsp:nvSpPr>
        <dsp:cNvPr id="0" name=""/>
        <dsp:cNvSpPr/>
      </dsp:nvSpPr>
      <dsp:spPr>
        <a:xfrm>
          <a:off x="2402028" y="-131490"/>
          <a:ext cx="1830776" cy="1733534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000000"/>
              </a:solidFill>
            </a:rPr>
            <a:t>SSA  Work Incentives</a:t>
          </a:r>
          <a:endParaRPr lang="en-US" sz="2900" kern="1200" dirty="0">
            <a:solidFill>
              <a:srgbClr val="000000"/>
            </a:solidFill>
          </a:endParaRPr>
        </a:p>
      </dsp:txBody>
      <dsp:txXfrm>
        <a:off x="2486652" y="-46866"/>
        <a:ext cx="1661528" cy="1564286"/>
      </dsp:txXfrm>
    </dsp:sp>
    <dsp:sp modelId="{5AE731FC-D6D6-FF47-A9B9-4DD6B45EF053}">
      <dsp:nvSpPr>
        <dsp:cNvPr id="0" name=""/>
        <dsp:cNvSpPr/>
      </dsp:nvSpPr>
      <dsp:spPr>
        <a:xfrm rot="20575583">
          <a:off x="4247726" y="2847176"/>
          <a:ext cx="425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5866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D6E2-24FE-D446-B155-4FC5F5C7F50B}">
      <dsp:nvSpPr>
        <dsp:cNvPr id="0" name=""/>
        <dsp:cNvSpPr/>
      </dsp:nvSpPr>
      <dsp:spPr>
        <a:xfrm>
          <a:off x="4664208" y="1584683"/>
          <a:ext cx="2054340" cy="1768991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0000"/>
              </a:solidFill>
            </a:rPr>
            <a:t>Social Networking</a:t>
          </a:r>
          <a:endParaRPr lang="en-US" sz="2800" kern="1200" dirty="0">
            <a:solidFill>
              <a:srgbClr val="000000"/>
            </a:solidFill>
          </a:endParaRPr>
        </a:p>
      </dsp:txBody>
      <dsp:txXfrm>
        <a:off x="4750563" y="1671038"/>
        <a:ext cx="1881630" cy="1596281"/>
      </dsp:txXfrm>
    </dsp:sp>
    <dsp:sp modelId="{694523E5-FB61-7A47-9945-FCDB81D31E3E}">
      <dsp:nvSpPr>
        <dsp:cNvPr id="0" name=""/>
        <dsp:cNvSpPr/>
      </dsp:nvSpPr>
      <dsp:spPr>
        <a:xfrm rot="2741818">
          <a:off x="4173672" y="4162294"/>
          <a:ext cx="2177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770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C6A5-8A2C-A243-A6C3-0DC721166A92}">
      <dsp:nvSpPr>
        <dsp:cNvPr id="0" name=""/>
        <dsp:cNvSpPr/>
      </dsp:nvSpPr>
      <dsp:spPr>
        <a:xfrm>
          <a:off x="4269150" y="4240219"/>
          <a:ext cx="1791692" cy="1652494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Job Related Routines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4349818" y="4320887"/>
        <a:ext cx="1630356" cy="1491158"/>
      </dsp:txXfrm>
    </dsp:sp>
    <dsp:sp modelId="{98EA7C09-327B-1348-94B7-32B865BA7ED9}">
      <dsp:nvSpPr>
        <dsp:cNvPr id="0" name=""/>
        <dsp:cNvSpPr/>
      </dsp:nvSpPr>
      <dsp:spPr>
        <a:xfrm rot="8297660">
          <a:off x="2129016" y="4122280"/>
          <a:ext cx="327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657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C68A-516A-B448-AEFB-8DFFCF48DD03}">
      <dsp:nvSpPr>
        <dsp:cNvPr id="0" name=""/>
        <dsp:cNvSpPr/>
      </dsp:nvSpPr>
      <dsp:spPr>
        <a:xfrm>
          <a:off x="0" y="4231276"/>
          <a:ext cx="2472688" cy="1664998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Public Employment Resources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81279" y="4312555"/>
        <a:ext cx="2310130" cy="1502440"/>
      </dsp:txXfrm>
    </dsp:sp>
    <dsp:sp modelId="{57BF94DA-C761-E942-B571-1987F8209982}">
      <dsp:nvSpPr>
        <dsp:cNvPr id="0" name=""/>
        <dsp:cNvSpPr/>
      </dsp:nvSpPr>
      <dsp:spPr>
        <a:xfrm rot="11920345">
          <a:off x="2156444" y="2838786"/>
          <a:ext cx="2657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703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5CF75-5D3F-4B4F-B6AD-5CDA95B98CBE}">
      <dsp:nvSpPr>
        <dsp:cNvPr id="0" name=""/>
        <dsp:cNvSpPr/>
      </dsp:nvSpPr>
      <dsp:spPr>
        <a:xfrm>
          <a:off x="-326727" y="1596128"/>
          <a:ext cx="2490165" cy="1558711"/>
        </a:xfrm>
        <a:prstGeom prst="roundRect">
          <a:avLst/>
        </a:prstGeom>
        <a:solidFill>
          <a:schemeClr val="bg1">
            <a:lumMod val="65000"/>
            <a:lumOff val="3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Customized Employment Strategies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-250637" y="1672218"/>
        <a:ext cx="2337985" cy="1406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A3E6970A-06F0-F64A-91F5-A0D77C004BE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A6C09-AE02-984E-8AA7-338B5F95381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5"/>
                </a:solidFill>
              </a:rPr>
              <a:t>Volume 3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Get a 16 Year Old a Job</a:t>
            </a:r>
            <a:endParaRPr lang="en-US" dirty="0"/>
          </a:p>
        </p:txBody>
      </p:sp>
      <p:pic>
        <p:nvPicPr>
          <p:cNvPr id="12" name="Picture 11" descr="1fe97f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7058">
            <a:off x="4968761" y="1339624"/>
            <a:ext cx="1255928" cy="12161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 rot="20784551">
            <a:off x="6479818" y="1746324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Roger Shelley</a:t>
            </a:r>
          </a:p>
        </p:txBody>
      </p:sp>
      <p:pic>
        <p:nvPicPr>
          <p:cNvPr id="14" name="Picture 13" descr="CHD color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"/>
          <a:stretch/>
        </p:blipFill>
        <p:spPr>
          <a:xfrm rot="20691951">
            <a:off x="5956327" y="5721753"/>
            <a:ext cx="3043662" cy="6308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78415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Property Essential to Self-Support (PESS)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3164" y="567729"/>
            <a:ext cx="4858681" cy="5730160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We do not count up to $6,000 of equity value of non-business property that you use to produce goods or services essential to daily </a:t>
            </a:r>
            <a:r>
              <a:rPr lang="en-US" dirty="0" smtClean="0"/>
              <a:t>activities. </a:t>
            </a:r>
            <a:r>
              <a:rPr lang="en-US" dirty="0"/>
              <a:t>An example is land you use to produce vegetables or livestock solely for consumption by your </a:t>
            </a:r>
            <a:r>
              <a:rPr lang="en-US" dirty="0" smtClean="0"/>
              <a:t>household.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We do not count up to $6,000 of the equity value of non-business income-producing property if the property yields an annual rate of return of at least 6 </a:t>
            </a:r>
            <a:r>
              <a:rPr lang="en-US" dirty="0" smtClean="0"/>
              <a:t>percent. </a:t>
            </a:r>
            <a:r>
              <a:rPr lang="en-US" dirty="0"/>
              <a:t>An example is a rental </a:t>
            </a:r>
            <a:r>
              <a:rPr lang="en-US" dirty="0" smtClean="0"/>
              <a:t>property. </a:t>
            </a:r>
          </a:p>
        </p:txBody>
      </p:sp>
    </p:spTree>
    <p:extLst>
      <p:ext uri="{BB962C8B-B14F-4D97-AF65-F5344CB8AC3E}">
        <p14:creationId xmlns:p14="http://schemas.microsoft.com/office/powerpoint/2010/main" val="3684758146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Property Essential to Self-Support (PESS)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9918" y="530202"/>
            <a:ext cx="4844986" cy="5680855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You must be using the property we are excluding under the PESS provision for your self-support activities . If you are not currently using this property because of circumstances beyond your control, you must expect to start using it again within a reasonable period of time, usually 12 </a:t>
            </a:r>
            <a:r>
              <a:rPr lang="en-US" dirty="0" smtClean="0"/>
              <a:t>months. </a:t>
            </a:r>
          </a:p>
        </p:txBody>
      </p:sp>
    </p:spTree>
    <p:extLst>
      <p:ext uri="{BB962C8B-B14F-4D97-AF65-F5344CB8AC3E}">
        <p14:creationId xmlns:p14="http://schemas.microsoft.com/office/powerpoint/2010/main" val="3067101229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Reinstating SSI Eligibility Without a New Application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7505" y="590432"/>
            <a:ext cx="5128172" cy="575133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2000" dirty="0"/>
              <a:t>If you have been ineligible for Supplemental Security Income (SSI) payments due to your work, you may be able to restart your SSI cash payments again at any time without a new </a:t>
            </a:r>
            <a:r>
              <a:rPr lang="en-US" sz="2000" dirty="0" smtClean="0"/>
              <a:t>application. 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2000" dirty="0"/>
              <a:t>If you have been ineligible for SSI and/or Medicaid for any reason </a:t>
            </a:r>
            <a:r>
              <a:rPr lang="en-US" sz="2000" i="1" dirty="0"/>
              <a:t>other than </a:t>
            </a:r>
            <a:r>
              <a:rPr lang="en-US" sz="2000" dirty="0"/>
              <a:t>work or medical recovery, you may be able to restart your SSI cash payment and/or Medicaid coverage within 12 months without a new </a:t>
            </a:r>
            <a:r>
              <a:rPr lang="en-US" sz="2000" dirty="0" smtClean="0"/>
              <a:t>application. </a:t>
            </a:r>
            <a:r>
              <a:rPr lang="en-US" sz="2000" dirty="0"/>
              <a:t>When your situation changes, contact us and ask about how you can restart your SSI benefits and/or </a:t>
            </a:r>
            <a:r>
              <a:rPr lang="en-US" sz="2000" dirty="0" smtClean="0"/>
              <a:t>Medicaid. 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2000" i="1" dirty="0"/>
              <a:t>If your cash payment and Medicaid benefits ended because of your work and earnings, and you stop work within 5 years of when your benefits ceased, we may be able to start your benefits again under Expedited Reinstatement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90999106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Medicaid While Working– Section 1619(b)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5139" y="536632"/>
            <a:ext cx="4844986" cy="5807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A5D848"/>
                </a:solidFill>
              </a:rPr>
              <a:t>How does it help you? </a:t>
            </a:r>
            <a:endParaRPr lang="en-US" dirty="0" smtClean="0">
              <a:solidFill>
                <a:srgbClr val="A5D848"/>
              </a:solidFill>
            </a:endParaRP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b="1" dirty="0"/>
              <a:t>SSI eligible </a:t>
            </a:r>
            <a:endParaRPr lang="en-US" dirty="0" smtClean="0"/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dirty="0"/>
              <a:t>After you return to work, your Medicaid coverage can continue, even if your earnings (alone or in combination with your other income) become too high for a Supplemental Security Income (SSI) cash </a:t>
            </a:r>
            <a:r>
              <a:rPr lang="en-US" dirty="0" smtClean="0"/>
              <a:t>payment. </a:t>
            </a:r>
          </a:p>
        </p:txBody>
      </p:sp>
    </p:spTree>
    <p:extLst>
      <p:ext uri="{BB962C8B-B14F-4D97-AF65-F5344CB8AC3E}">
        <p14:creationId xmlns:p14="http://schemas.microsoft.com/office/powerpoint/2010/main" val="4265478917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Medicaid While Working– Section 1619(b)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80416" y="598852"/>
            <a:ext cx="5073050" cy="577012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A5D848"/>
                </a:solidFill>
              </a:rPr>
              <a:t>How do you qualify? </a:t>
            </a:r>
            <a:endParaRPr lang="en-US" dirty="0" smtClean="0">
              <a:solidFill>
                <a:srgbClr val="A5D848"/>
              </a:solidFill>
            </a:endParaRP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To qualify, you must meet all of the following qualifications: </a:t>
            </a:r>
            <a:endParaRPr lang="en-US" dirty="0" smtClean="0"/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2600" dirty="0"/>
              <a:t>Were eligible for an SSI cash payment for at least 1 month; 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2600" dirty="0"/>
              <a:t>Would be eligible for cash payment except for earnings; 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2600" dirty="0"/>
              <a:t>Still be disabled; 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2600" dirty="0"/>
              <a:t>Still meet all other eligibility rules, including the resources test; 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2600" dirty="0"/>
              <a:t>Need Medicaid in order to work; and 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2600" dirty="0"/>
              <a:t>Have gross earned income that is insufficient to replace SSI, Medicaid, and any publicly funded attendant </a:t>
            </a:r>
            <a:r>
              <a:rPr lang="en-US" sz="2600" dirty="0" smtClean="0"/>
              <a:t>care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685741118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Plan to Achieve Self Support (PASS)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 rot="900000">
            <a:off x="3298597" y="554212"/>
            <a:ext cx="4850464" cy="57790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A5D848"/>
                </a:solidFill>
              </a:rPr>
              <a:t>How can a PASS help you? </a:t>
            </a:r>
            <a:endParaRPr lang="en-US" dirty="0" smtClean="0">
              <a:solidFill>
                <a:srgbClr val="A5D848"/>
              </a:solidFill>
            </a:endParaRP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b="1" dirty="0"/>
              <a:t>SSDI and SSI eligible </a:t>
            </a:r>
            <a:endParaRPr lang="en-US" dirty="0" smtClean="0"/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dirty="0"/>
              <a:t>A PASS allows you to set aside other income besides your Supplemental Security Income (SSI) and/or resources for a specified period of time so that you may pursue a work goal that will reduce or eliminate the SSI or Social Security Disability Insurance (SSDI) benefits you currently receive . For example, if you receive SSDI, wages, or other income, you could set aside some of that money to pay expenses for education, vocational training, or starting a business as long as the expenses are related to achieving your work </a:t>
            </a:r>
            <a:r>
              <a:rPr lang="en-US" dirty="0" smtClean="0"/>
              <a:t>goal. </a:t>
            </a:r>
          </a:p>
        </p:txBody>
      </p:sp>
    </p:spTree>
    <p:extLst>
      <p:ext uri="{BB962C8B-B14F-4D97-AF65-F5344CB8AC3E}">
        <p14:creationId xmlns:p14="http://schemas.microsoft.com/office/powerpoint/2010/main" val="4049979317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Plan to Achieve Self Support (PASS)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A5D848"/>
                </a:solidFill>
              </a:rPr>
              <a:t>Who can have a PASS? </a:t>
            </a:r>
            <a:endParaRPr lang="en-US" dirty="0" smtClean="0">
              <a:solidFill>
                <a:srgbClr val="A5D848"/>
              </a:solidFill>
            </a:endParaRP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If you receive SSI or could qualify for SSI after setting aside income or resources so that you may pursue a work goal, you could benefit from a </a:t>
            </a:r>
            <a:r>
              <a:rPr lang="en-US" dirty="0" smtClean="0"/>
              <a:t>PASS.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438693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Plan to Achieve Self Support (PASS)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2980" y="569133"/>
            <a:ext cx="5174541" cy="57703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A5D848"/>
                </a:solidFill>
              </a:rPr>
              <a:t>What are the requirements for a PASS? </a:t>
            </a:r>
            <a:r>
              <a:rPr lang="en-US" sz="2600" dirty="0" smtClean="0"/>
              <a:t>Your </a:t>
            </a:r>
            <a:r>
              <a:rPr lang="en-US" sz="2600" dirty="0"/>
              <a:t>PASS must: </a:t>
            </a:r>
            <a:endParaRPr lang="en-US" sz="2600" dirty="0" smtClean="0"/>
          </a:p>
          <a:p>
            <a:pPr marL="365125" lvl="1" indent="-365125">
              <a:buClr>
                <a:schemeClr val="accent3"/>
              </a:buClr>
              <a:buFont typeface="Wingdings" charset="2"/>
              <a:buChar char="ü"/>
            </a:pPr>
            <a:r>
              <a:rPr lang="en-US" sz="2600" dirty="0" smtClean="0"/>
              <a:t>Be </a:t>
            </a:r>
            <a:r>
              <a:rPr lang="en-US" sz="2600" dirty="0"/>
              <a:t>designed especially for you; </a:t>
            </a:r>
          </a:p>
          <a:p>
            <a:pPr marL="365125" lvl="1" indent="-365125">
              <a:buClr>
                <a:schemeClr val="accent3"/>
              </a:buClr>
              <a:buFont typeface="Wingdings" charset="2"/>
              <a:buChar char="ü"/>
            </a:pPr>
            <a:r>
              <a:rPr lang="en-US" sz="2600" dirty="0"/>
              <a:t>Be in </a:t>
            </a:r>
            <a:r>
              <a:rPr lang="en-US" sz="2600" dirty="0" smtClean="0"/>
              <a:t>writing. </a:t>
            </a:r>
            <a:r>
              <a:rPr lang="en-US" sz="2600" dirty="0"/>
              <a:t>We prefer that you use our form, the </a:t>
            </a:r>
            <a:r>
              <a:rPr lang="en-US" sz="2600" b="1" i="1" dirty="0" smtClean="0">
                <a:solidFill>
                  <a:schemeClr val="accent5"/>
                </a:solidFill>
              </a:rPr>
              <a:t>SSA</a:t>
            </a:r>
            <a:r>
              <a:rPr lang="en-US" sz="2600" b="1" i="1" dirty="0">
                <a:solidFill>
                  <a:schemeClr val="accent5"/>
                </a:solidFill>
              </a:rPr>
              <a:t>-545-</a:t>
            </a:r>
            <a:r>
              <a:rPr lang="en-US" sz="2600" b="1" i="1" dirty="0" smtClean="0">
                <a:solidFill>
                  <a:schemeClr val="accent5"/>
                </a:solidFill>
              </a:rPr>
              <a:t>BK</a:t>
            </a:r>
            <a:r>
              <a:rPr lang="en-US" sz="2600" b="1" i="1" dirty="0" smtClean="0"/>
              <a:t>.</a:t>
            </a:r>
            <a:r>
              <a:rPr lang="en-US" sz="2600" dirty="0" smtClean="0"/>
              <a:t>You </a:t>
            </a:r>
            <a:r>
              <a:rPr lang="en-US" sz="2600" dirty="0"/>
              <a:t>can get copies of the </a:t>
            </a:r>
            <a:r>
              <a:rPr lang="en-US" sz="2600" dirty="0" smtClean="0"/>
              <a:t>PASS </a:t>
            </a:r>
            <a:r>
              <a:rPr lang="en-US" sz="2600" dirty="0"/>
              <a:t>form, SSA-545-BK, at your local office, from any PASS Expert, or from our website at </a:t>
            </a:r>
          </a:p>
          <a:p>
            <a:pPr marL="455613" indent="0">
              <a:buClr>
                <a:schemeClr val="accent3"/>
              </a:buClr>
              <a:buNone/>
            </a:pPr>
            <a:r>
              <a:rPr lang="en-US" sz="2600" b="1" i="1" dirty="0" err="1">
                <a:solidFill>
                  <a:srgbClr val="A5D848"/>
                </a:solidFill>
              </a:rPr>
              <a:t>www.socialsecurity.gov</a:t>
            </a:r>
            <a:r>
              <a:rPr lang="en-US" sz="2600" b="1" i="1" dirty="0">
                <a:solidFill>
                  <a:srgbClr val="A5D848"/>
                </a:solidFill>
              </a:rPr>
              <a:t>/online/ssa-545.</a:t>
            </a:r>
            <a:r>
              <a:rPr lang="en-US" sz="2600" b="1" i="1" dirty="0" smtClean="0">
                <a:solidFill>
                  <a:srgbClr val="A5D848"/>
                </a:solidFill>
              </a:rPr>
              <a:t>html</a:t>
            </a:r>
            <a:endParaRPr lang="en-US" sz="2600" dirty="0">
              <a:solidFill>
                <a:srgbClr val="A5D848"/>
              </a:solidFill>
            </a:endParaRPr>
          </a:p>
          <a:p>
            <a:pPr marL="365125" lvl="1" indent="-365125">
              <a:buClr>
                <a:schemeClr val="accent3"/>
              </a:buClr>
              <a:buFont typeface="Wingdings" charset="2"/>
              <a:buChar char="ü"/>
            </a:pPr>
            <a:r>
              <a:rPr lang="en-US" sz="2600" dirty="0"/>
              <a:t>Have a specific work goal that you are capable of performing; </a:t>
            </a:r>
          </a:p>
          <a:p>
            <a:pPr marL="365125" lvl="1" indent="-365125">
              <a:buClr>
                <a:schemeClr val="accent3"/>
              </a:buClr>
              <a:buFont typeface="Wingdings" charset="2"/>
              <a:buChar char="ü"/>
            </a:pPr>
            <a:r>
              <a:rPr lang="en-US" sz="2600" dirty="0"/>
              <a:t>Have a specific timeframe for reaching your goal; </a:t>
            </a:r>
          </a:p>
        </p:txBody>
      </p:sp>
    </p:spTree>
    <p:extLst>
      <p:ext uri="{BB962C8B-B14F-4D97-AF65-F5344CB8AC3E}">
        <p14:creationId xmlns:p14="http://schemas.microsoft.com/office/powerpoint/2010/main" val="3934933431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Plan to Achieve Self Support (PASS)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6707" y="556867"/>
            <a:ext cx="5162313" cy="582891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2400" dirty="0" smtClean="0"/>
              <a:t>Show what income you receive (other than your SSI payments) and/or resources you have that you will use to reach your goal; 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2400" dirty="0" smtClean="0"/>
              <a:t>Show how you will use your income and resources to reach your work goal; 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2400" dirty="0" smtClean="0"/>
              <a:t>Show how the money you set aside will be kept separate from other funds; 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2400" dirty="0" smtClean="0"/>
              <a:t>Be approved by us; and </a:t>
            </a:r>
          </a:p>
          <a:p>
            <a:pPr>
              <a:lnSpc>
                <a:spcPct val="9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2400" dirty="0" smtClean="0"/>
              <a:t>Be reviewed periodically by us to assure your plan is actually helping you make progress towards your work goal. </a:t>
            </a:r>
          </a:p>
        </p:txBody>
      </p:sp>
    </p:spTree>
    <p:extLst>
      <p:ext uri="{BB962C8B-B14F-4D97-AF65-F5344CB8AC3E}">
        <p14:creationId xmlns:p14="http://schemas.microsoft.com/office/powerpoint/2010/main" val="556889191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Who Can Help You Set Up a PASS? </a:t>
            </a:r>
            <a:endParaRPr lang="en-US" dirty="0"/>
          </a:p>
        </p:txBody>
      </p:sp>
      <p:pic>
        <p:nvPicPr>
          <p:cNvPr id="4" name="Content Placeholder 11" descr="j017901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18" r="19418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20625814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 rot="-4500000">
            <a:off x="-368625" y="3231194"/>
            <a:ext cx="45344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dirty="0">
                <a:solidFill>
                  <a:schemeClr val="accent3"/>
                </a:solidFill>
              </a:rPr>
              <a:t>Aspects &amp; Partnerships</a:t>
            </a:r>
          </a:p>
          <a:p>
            <a:pPr algn="r"/>
            <a:r>
              <a:rPr lang="en-US" sz="3200" b="1" dirty="0" smtClean="0">
                <a:solidFill>
                  <a:srgbClr val="A5D848"/>
                </a:solidFill>
              </a:rPr>
              <a:t>SSA Work Incentives</a:t>
            </a:r>
            <a:endParaRPr lang="en-US" sz="3200" b="1" dirty="0">
              <a:solidFill>
                <a:srgbClr val="A5D848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rcRect t="-35013" b="-350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7364149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Who Can Help You Set Up a </a:t>
            </a:r>
            <a:r>
              <a:rPr lang="en-US" b="1" dirty="0" smtClean="0"/>
              <a:t>PASS?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15557" y="555711"/>
            <a:ext cx="4839507" cy="5732702"/>
          </a:xfrm>
        </p:spPr>
        <p:txBody>
          <a:bodyPr/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Anyone may help you with your PASS; for example, vocational counselors, social workers, benefit specialists or </a:t>
            </a:r>
            <a:r>
              <a:rPr lang="en-US" dirty="0" smtClean="0"/>
              <a:t>employers.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We </a:t>
            </a:r>
            <a:r>
              <a:rPr lang="en-US" dirty="0"/>
              <a:t>will evaluate the plan and decide if it is </a:t>
            </a:r>
            <a:r>
              <a:rPr lang="en-US" dirty="0" smtClean="0"/>
              <a:t>acceptable.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We </a:t>
            </a:r>
            <a:r>
              <a:rPr lang="en-US" dirty="0"/>
              <a:t>can also help you put your plans in writing. </a:t>
            </a:r>
          </a:p>
        </p:txBody>
      </p:sp>
    </p:spTree>
    <p:extLst>
      <p:ext uri="{BB962C8B-B14F-4D97-AF65-F5344CB8AC3E}">
        <p14:creationId xmlns:p14="http://schemas.microsoft.com/office/powerpoint/2010/main" val="245214273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Who Can Help You Set Up a </a:t>
            </a:r>
            <a:r>
              <a:rPr lang="en-US" b="1" dirty="0" smtClean="0"/>
              <a:t>PASS?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9572" y="601169"/>
            <a:ext cx="5190780" cy="57327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SSA has specially-trained employees (PASS Specialists) that work with the PASS </a:t>
            </a:r>
            <a:r>
              <a:rPr lang="en-US" dirty="0" smtClean="0"/>
              <a:t>program. </a:t>
            </a:r>
            <a:r>
              <a:rPr lang="en-US" dirty="0"/>
              <a:t>When you submit a written PASS proposal to a PASS Specialist, he or she will review it to: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Make sure the work goal is reasonable;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Make sure that you need the items and services listed on the PASS application to reach the work goal;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Make sure the expenses are reasonably priced; and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Work with you to make any needed changes. </a:t>
            </a:r>
          </a:p>
        </p:txBody>
      </p:sp>
    </p:spTree>
    <p:extLst>
      <p:ext uri="{BB962C8B-B14F-4D97-AF65-F5344CB8AC3E}">
        <p14:creationId xmlns:p14="http://schemas.microsoft.com/office/powerpoint/2010/main" val="245214273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330615" cy="1695450"/>
          </a:xfrm>
        </p:spPr>
        <p:txBody>
          <a:bodyPr/>
          <a:lstStyle/>
          <a:p>
            <a:r>
              <a:rPr lang="en-US" dirty="0" smtClean="0"/>
              <a:t>Let’s Review the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24099802"/>
              </p:ext>
            </p:extLst>
          </p:nvPr>
        </p:nvGraphicFramePr>
        <p:xfrm>
          <a:off x="2123667" y="551763"/>
          <a:ext cx="6391821" cy="597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0232641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330615" cy="1695450"/>
          </a:xfrm>
        </p:spPr>
        <p:txBody>
          <a:bodyPr/>
          <a:lstStyle/>
          <a:p>
            <a:r>
              <a:rPr lang="en-US" dirty="0" smtClean="0"/>
              <a:t>Let’s Review the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13725628"/>
              </p:ext>
            </p:extLst>
          </p:nvPr>
        </p:nvGraphicFramePr>
        <p:xfrm>
          <a:off x="2123667" y="551763"/>
          <a:ext cx="6391821" cy="597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9991411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Earned Income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87832" y="614606"/>
            <a:ext cx="5149351" cy="5735638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If </a:t>
            </a:r>
            <a:r>
              <a:rPr lang="en-US" dirty="0"/>
              <a:t>you are under age 22 and regularly attending school, we do not count up to $1,730 of earned income per month when we figure your Supplemental Security Income payment </a:t>
            </a:r>
            <a:r>
              <a:rPr lang="en-US" dirty="0" smtClean="0"/>
              <a:t>amount.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maximum yearly exclusion is $</a:t>
            </a:r>
            <a:r>
              <a:rPr lang="en-US" dirty="0" smtClean="0"/>
              <a:t>6,960.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These </a:t>
            </a:r>
            <a:r>
              <a:rPr lang="en-US" dirty="0"/>
              <a:t>amounts are for the year 2013; we usually adjust these figures each year based on the cost-of- </a:t>
            </a:r>
            <a:r>
              <a:rPr lang="en-US" dirty="0" smtClean="0"/>
              <a:t>living.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5592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</a:t>
            </a:r>
            <a:r>
              <a:rPr lang="en-US" b="1" dirty="0" smtClean="0"/>
              <a:t>efinition of “regularly attending school”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0217" y="606700"/>
            <a:ext cx="5158840" cy="5744930"/>
          </a:xfrm>
        </p:spPr>
        <p:txBody>
          <a:bodyPr>
            <a:normAutofit fontScale="62500" lnSpcReduction="20000"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sz="4200" dirty="0"/>
              <a:t>“Regularly attending school” means that you take one or more courses of study and attend classes: </a:t>
            </a:r>
            <a:endParaRPr lang="en-US" sz="4200" dirty="0" smtClean="0"/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3800" dirty="0"/>
              <a:t>In a college or university for at least 8 hours a week; or 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3800" dirty="0"/>
              <a:t>In grades 7-12 for at least 12 hours a week; or 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3800" dirty="0"/>
              <a:t>In a training course to prepare for employment for at least 12 hours a week (15 hours a week if the course </a:t>
            </a:r>
            <a:r>
              <a:rPr lang="en-US" sz="3800" dirty="0" smtClean="0"/>
              <a:t>involves shop practice); or </a:t>
            </a:r>
            <a:endParaRPr lang="en-US" sz="3800" dirty="0"/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sz="3800" dirty="0" smtClean="0"/>
              <a:t>For </a:t>
            </a:r>
            <a:r>
              <a:rPr lang="en-US" sz="3800" dirty="0"/>
              <a:t>less time than indicated above for reasons beyond the student’s control, such as </a:t>
            </a:r>
            <a:r>
              <a:rPr lang="en-US" sz="3800" dirty="0" smtClean="0"/>
              <a:t>illness 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95349503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Does home schooling qualify?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8703" y="571816"/>
            <a:ext cx="5077059" cy="581521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buClr>
                <a:schemeClr val="accent3"/>
              </a:buClr>
              <a:buNone/>
            </a:pPr>
            <a:r>
              <a:rPr lang="en-US" dirty="0"/>
              <a:t>If you are home-taught, you may be considered “regularly attending school” if: </a:t>
            </a:r>
            <a:endParaRPr lang="en-US" dirty="0">
              <a:effectLst/>
            </a:endParaRPr>
          </a:p>
          <a:p>
            <a:pPr>
              <a:lnSpc>
                <a:spcPct val="11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 You are instructed in grades 7-12 for at least 12 hours a week; </a:t>
            </a:r>
            <a:r>
              <a:rPr lang="en-US" dirty="0" smtClean="0"/>
              <a:t>and</a:t>
            </a:r>
          </a:p>
          <a:p>
            <a:pPr>
              <a:lnSpc>
                <a:spcPct val="11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The </a:t>
            </a:r>
            <a:r>
              <a:rPr lang="en-US" dirty="0"/>
              <a:t>instruction is in accordance with a home school law of the state or other jurisdiction in which you </a:t>
            </a:r>
            <a:r>
              <a:rPr lang="en-US" dirty="0" smtClean="0"/>
              <a:t>reside.</a:t>
            </a:r>
          </a:p>
          <a:p>
            <a:pPr marL="0" indent="0">
              <a:lnSpc>
                <a:spcPct val="110000"/>
              </a:lnSpc>
              <a:spcBef>
                <a:spcPts val="1128"/>
              </a:spcBef>
              <a:buClr>
                <a:schemeClr val="accent3"/>
              </a:buClr>
              <a:buNone/>
            </a:pPr>
            <a:r>
              <a:rPr lang="en-US" dirty="0" smtClean="0"/>
              <a:t>If </a:t>
            </a:r>
            <a:r>
              <a:rPr lang="en-US" dirty="0"/>
              <a:t>you are home-taught because of a disability, you </a:t>
            </a:r>
            <a:r>
              <a:rPr lang="en-US" dirty="0" smtClean="0"/>
              <a:t>may </a:t>
            </a:r>
            <a:r>
              <a:rPr lang="en-US" dirty="0"/>
              <a:t>be considered “regularly attending school” by: </a:t>
            </a:r>
            <a:endParaRPr lang="en-US" dirty="0">
              <a:effectLst/>
            </a:endParaRPr>
          </a:p>
          <a:p>
            <a:pPr marL="456565" indent="-457200">
              <a:lnSpc>
                <a:spcPct val="11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3000" dirty="0" smtClean="0"/>
              <a:t>Studying </a:t>
            </a:r>
            <a:r>
              <a:rPr lang="en-US" sz="3000" dirty="0"/>
              <a:t>a course or courses given by a school </a:t>
            </a:r>
            <a:r>
              <a:rPr lang="en-US" sz="3000" dirty="0" smtClean="0"/>
              <a:t>(</a:t>
            </a:r>
            <a:r>
              <a:rPr lang="en-US" sz="3000" dirty="0"/>
              <a:t>grades 7-12), college, university or government </a:t>
            </a:r>
            <a:r>
              <a:rPr lang="en-US" sz="3000" dirty="0" smtClean="0"/>
              <a:t>agency</a:t>
            </a:r>
            <a:r>
              <a:rPr lang="en-US" sz="3000" dirty="0"/>
              <a:t>; and </a:t>
            </a:r>
            <a:endParaRPr lang="en-US" sz="3000" dirty="0" smtClean="0"/>
          </a:p>
          <a:p>
            <a:pPr marL="456565" indent="-457200">
              <a:lnSpc>
                <a:spcPct val="110000"/>
              </a:lnSpc>
              <a:buClr>
                <a:schemeClr val="accent3"/>
              </a:buClr>
              <a:buFont typeface="Wingdings" charset="2"/>
              <a:buChar char="ü"/>
            </a:pPr>
            <a:r>
              <a:rPr lang="en-US" sz="3000" dirty="0" smtClean="0"/>
              <a:t>Having </a:t>
            </a:r>
            <a:r>
              <a:rPr lang="en-US" sz="3000" dirty="0"/>
              <a:t>a home visitor or tutor who </a:t>
            </a:r>
            <a:r>
              <a:rPr lang="en-US" sz="3000" dirty="0" smtClean="0"/>
              <a:t>directs </a:t>
            </a:r>
            <a:r>
              <a:rPr lang="en-US" sz="3000" dirty="0"/>
              <a:t>the </a:t>
            </a:r>
            <a:r>
              <a:rPr lang="en-US" sz="3000" dirty="0" smtClean="0"/>
              <a:t>study.</a:t>
            </a:r>
            <a:endParaRPr lang="en-US" sz="3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9843927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Property Essential to Self-Support (PESS)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26398" y="559877"/>
            <a:ext cx="4834029" cy="5685062"/>
          </a:xfrm>
        </p:spPr>
        <p:txBody>
          <a:bodyPr>
            <a:normAutofit/>
          </a:bodyPr>
          <a:lstStyle/>
          <a:p>
            <a:pPr marL="0" indent="0">
              <a:buClr>
                <a:schemeClr val="accent3"/>
              </a:buClr>
              <a:buNone/>
            </a:pPr>
            <a:r>
              <a:rPr lang="en-US" b="1" dirty="0">
                <a:solidFill>
                  <a:srgbClr val="A5D848"/>
                </a:solidFill>
              </a:rPr>
              <a:t>How does PESS help you? </a:t>
            </a:r>
            <a:endParaRPr lang="en-US" dirty="0" smtClean="0">
              <a:solidFill>
                <a:srgbClr val="A5D848"/>
              </a:solidFill>
            </a:endParaRP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b="1" dirty="0"/>
              <a:t>SSI eligible </a:t>
            </a:r>
            <a:endParaRPr lang="en-US" dirty="0" smtClean="0"/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We do not count some resources that are essential to your means of self-support when we decide your continuing eligibility for Supplemental Security </a:t>
            </a:r>
            <a:r>
              <a:rPr lang="en-US" dirty="0" smtClean="0"/>
              <a:t>Income.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0183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Property Essential to Self-Support (PESS)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11707" y="560681"/>
            <a:ext cx="4842246" cy="5730698"/>
          </a:xfrm>
        </p:spPr>
        <p:txBody>
          <a:bodyPr>
            <a:normAutofit/>
          </a:bodyPr>
          <a:lstStyle/>
          <a:p>
            <a:pPr marL="0" indent="0">
              <a:buClr>
                <a:schemeClr val="accent3"/>
              </a:buClr>
              <a:buNone/>
            </a:pPr>
            <a:r>
              <a:rPr lang="en-US" b="1" dirty="0">
                <a:solidFill>
                  <a:srgbClr val="A5D848"/>
                </a:solidFill>
              </a:rPr>
              <a:t>What is not counted? </a:t>
            </a:r>
            <a:endParaRPr lang="en-US" dirty="0" smtClean="0">
              <a:solidFill>
                <a:srgbClr val="A5D848"/>
              </a:solidFill>
            </a:endParaRP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We do not count your property if you use it in a trade or business (for example, inventory or goods) or personal property you use for work as an employee (for example, tools or equipment</a:t>
            </a:r>
            <a:r>
              <a:rPr lang="en-US" dirty="0" smtClean="0"/>
              <a:t>). </a:t>
            </a:r>
            <a:r>
              <a:rPr lang="en-US" dirty="0"/>
              <a:t>Other use of the item(s) does not </a:t>
            </a:r>
            <a:r>
              <a:rPr lang="en-US" dirty="0" smtClean="0"/>
              <a:t>matter. </a:t>
            </a:r>
          </a:p>
        </p:txBody>
      </p:sp>
    </p:spTree>
    <p:extLst>
      <p:ext uri="{BB962C8B-B14F-4D97-AF65-F5344CB8AC3E}">
        <p14:creationId xmlns:p14="http://schemas.microsoft.com/office/powerpoint/2010/main" val="259702298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Kilter.thmx</Template>
  <TotalTime>1392</TotalTime>
  <Words>1449</Words>
  <Application>Microsoft Macintosh PowerPoint</Application>
  <PresentationFormat>On-screen Show (4:3)</PresentationFormat>
  <Paragraphs>96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Kilter</vt:lpstr>
      <vt:lpstr>How to Get a 16 Year Old a Job</vt:lpstr>
      <vt:lpstr>Aspects &amp; Partnerships SSA Work Incentives</vt:lpstr>
      <vt:lpstr>Let’s Review the Aspects</vt:lpstr>
      <vt:lpstr>Let’s Review the Aspects</vt:lpstr>
      <vt:lpstr>Student Earned Income Exclusion</vt:lpstr>
      <vt:lpstr>Definition of “regularly attending school” </vt:lpstr>
      <vt:lpstr>Does home schooling qualify? </vt:lpstr>
      <vt:lpstr>Property Essential to Self-Support (PESS) </vt:lpstr>
      <vt:lpstr>Property Essential to Self-Support (PESS) </vt:lpstr>
      <vt:lpstr>Property Essential to Self-Support (PESS) </vt:lpstr>
      <vt:lpstr>Property Essential to Self-Support (PESS) </vt:lpstr>
      <vt:lpstr>Reinstating SSI Eligibility Without a New Application </vt:lpstr>
      <vt:lpstr>Medicaid While Working– Section 1619(b) </vt:lpstr>
      <vt:lpstr>Medicaid While Working– Section 1619(b) </vt:lpstr>
      <vt:lpstr>Plan to Achieve Self Support (PASS) </vt:lpstr>
      <vt:lpstr>Plan to Achieve Self Support (PASS) </vt:lpstr>
      <vt:lpstr>Plan to Achieve Self Support (PASS) </vt:lpstr>
      <vt:lpstr>Plan to Achieve Self Support (PASS) </vt:lpstr>
      <vt:lpstr>Who Can Help You Set Up a PASS? </vt:lpstr>
      <vt:lpstr>Who Can Help You Set Up a PASS? </vt:lpstr>
      <vt:lpstr>Who Can Help You Set Up a PASS? </vt:lpstr>
    </vt:vector>
  </TitlesOfParts>
  <Company>UCDUAA/Roberts Consulting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Get a 16 Year Old a Job</dc:title>
  <dc:creator>B. Roger Shelley</dc:creator>
  <cp:lastModifiedBy>B. Roger Shelley</cp:lastModifiedBy>
  <cp:revision>29</cp:revision>
  <dcterms:created xsi:type="dcterms:W3CDTF">2013-08-20T21:06:30Z</dcterms:created>
  <dcterms:modified xsi:type="dcterms:W3CDTF">2013-09-06T17:42:29Z</dcterms:modified>
</cp:coreProperties>
</file>